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373" r:id="rId3"/>
    <p:sldId id="357" r:id="rId4"/>
    <p:sldId id="376" r:id="rId5"/>
    <p:sldId id="377" r:id="rId6"/>
    <p:sldId id="378" r:id="rId7"/>
    <p:sldId id="257" r:id="rId8"/>
    <p:sldId id="379" r:id="rId9"/>
    <p:sldId id="380" r:id="rId10"/>
    <p:sldId id="381" r:id="rId11"/>
    <p:sldId id="382" r:id="rId12"/>
    <p:sldId id="383" r:id="rId13"/>
    <p:sldId id="384" r:id="rId14"/>
    <p:sldId id="385" r:id="rId15"/>
    <p:sldId id="386" r:id="rId16"/>
    <p:sldId id="387" r:id="rId17"/>
    <p:sldId id="388" r:id="rId18"/>
    <p:sldId id="389" r:id="rId19"/>
    <p:sldId id="390" r:id="rId20"/>
    <p:sldId id="391" r:id="rId21"/>
    <p:sldId id="392" r:id="rId22"/>
    <p:sldId id="393" r:id="rId23"/>
    <p:sldId id="394" r:id="rId24"/>
    <p:sldId id="395" r:id="rId25"/>
    <p:sldId id="396" r:id="rId26"/>
    <p:sldId id="399" r:id="rId27"/>
    <p:sldId id="397" r:id="rId28"/>
    <p:sldId id="39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3" autoAdjust="0"/>
    <p:restoredTop sz="94624" autoAdjust="0"/>
  </p:normalViewPr>
  <p:slideViewPr>
    <p:cSldViewPr snapToGrid="0">
      <p:cViewPr varScale="1">
        <p:scale>
          <a:sx n="72" d="100"/>
          <a:sy n="72" d="100"/>
        </p:scale>
        <p:origin x="706"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F329F4-1465-426F-BDD4-CBEA732B53A8}" type="datetimeFigureOut">
              <a:rPr lang="en-US" smtClean="0"/>
              <a:t>6/5/2023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B0DF32-035C-4E32-AB15-BE52F9149C05}" type="slidenum">
              <a:rPr lang="en-US" smtClean="0"/>
              <a:t>‹#›</a:t>
            </a:fld>
            <a:endParaRPr lang="en-US"/>
          </a:p>
        </p:txBody>
      </p:sp>
    </p:spTree>
    <p:extLst>
      <p:ext uri="{BB962C8B-B14F-4D97-AF65-F5344CB8AC3E}">
        <p14:creationId xmlns:p14="http://schemas.microsoft.com/office/powerpoint/2010/main" val="4009428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7D90-9340-8348-B129-05583EFCC06C}"/>
              </a:ext>
            </a:extLst>
          </p:cNvPr>
          <p:cNvSpPr>
            <a:spLocks noGrp="1"/>
          </p:cNvSpPr>
          <p:nvPr>
            <p:ph type="ctrTitle"/>
          </p:nvPr>
        </p:nvSpPr>
        <p:spPr>
          <a:xfrm>
            <a:off x="6611815" y="695569"/>
            <a:ext cx="4165600" cy="2302485"/>
          </a:xfrm>
        </p:spPr>
        <p:txBody>
          <a:bodyPr anchor="b">
            <a:normAutofit/>
          </a:bodyPr>
          <a:lstStyle>
            <a:lvl1pPr algn="ctr">
              <a:lnSpc>
                <a:spcPct val="100000"/>
              </a:lnSpc>
              <a:defRPr sz="5000" b="0" i="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31900-0E68-364F-9672-8EBDF5EAE2AE}"/>
              </a:ext>
            </a:extLst>
          </p:cNvPr>
          <p:cNvSpPr>
            <a:spLocks noGrp="1"/>
          </p:cNvSpPr>
          <p:nvPr>
            <p:ph type="subTitle" idx="1" hasCustomPrompt="1"/>
          </p:nvPr>
        </p:nvSpPr>
        <p:spPr>
          <a:xfrm>
            <a:off x="6533664" y="3344130"/>
            <a:ext cx="4337540" cy="1655762"/>
          </a:xfrm>
        </p:spPr>
        <p:txBody>
          <a:bodyPr>
            <a:normAutofit/>
          </a:bodyPr>
          <a:lstStyle>
            <a:lvl1pPr marL="0" indent="0" algn="ctr">
              <a:lnSpc>
                <a:spcPct val="110000"/>
              </a:lnSpc>
              <a:buNone/>
              <a:defRPr sz="2800" b="0" i="0">
                <a:solidFill>
                  <a:schemeClr val="accent2"/>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title style</a:t>
            </a:r>
          </a:p>
        </p:txBody>
      </p:sp>
      <p:sp>
        <p:nvSpPr>
          <p:cNvPr id="4" name="Date Placeholder 3">
            <a:extLst>
              <a:ext uri="{FF2B5EF4-FFF2-40B4-BE49-F238E27FC236}">
                <a16:creationId xmlns:a16="http://schemas.microsoft.com/office/drawing/2014/main" id="{241A74CF-E932-554B-9DCB-DE78890F0E6F}"/>
              </a:ext>
            </a:extLst>
          </p:cNvPr>
          <p:cNvSpPr>
            <a:spLocks noGrp="1"/>
          </p:cNvSpPr>
          <p:nvPr>
            <p:ph type="dt" sz="half" idx="10"/>
          </p:nvPr>
        </p:nvSpPr>
        <p:spPr/>
        <p:txBody>
          <a:bodyPr/>
          <a:lstStyle/>
          <a:p>
            <a:fld id="{AFEC8D95-69BE-4B32-B529-1E421E9A96F6}" type="datetime1">
              <a:rPr lang="en-US" smtClean="0"/>
              <a:t>6/5/2023</a:t>
            </a:fld>
            <a:endParaRPr lang="en-US"/>
          </a:p>
        </p:txBody>
      </p:sp>
      <p:sp>
        <p:nvSpPr>
          <p:cNvPr id="5" name="Footer Placeholder 4">
            <a:extLst>
              <a:ext uri="{FF2B5EF4-FFF2-40B4-BE49-F238E27FC236}">
                <a16:creationId xmlns:a16="http://schemas.microsoft.com/office/drawing/2014/main" id="{5A010084-B64C-9D41-9639-DD2D0E4533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89F151-8865-A949-960E-4206CD9DA485}"/>
              </a:ext>
            </a:extLst>
          </p:cNvPr>
          <p:cNvSpPr>
            <a:spLocks noGrp="1"/>
          </p:cNvSpPr>
          <p:nvPr>
            <p:ph type="sldNum" sz="quarter" idx="12"/>
          </p:nvPr>
        </p:nvSpPr>
        <p:spPr/>
        <p:txBody>
          <a:bodyPr/>
          <a:lstStyle/>
          <a:p>
            <a:fld id="{0AB1E767-4ECF-4D9D-BBBF-458554614D12}" type="slidenum">
              <a:rPr lang="en-US" smtClean="0"/>
              <a:t>‹#›</a:t>
            </a:fld>
            <a:endParaRPr lang="en-US"/>
          </a:p>
        </p:txBody>
      </p:sp>
    </p:spTree>
    <p:extLst>
      <p:ext uri="{BB962C8B-B14F-4D97-AF65-F5344CB8AC3E}">
        <p14:creationId xmlns:p14="http://schemas.microsoft.com/office/powerpoint/2010/main" val="2494601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7D90-9340-8348-B129-05583EFCC06C}"/>
              </a:ext>
            </a:extLst>
          </p:cNvPr>
          <p:cNvSpPr>
            <a:spLocks noGrp="1"/>
          </p:cNvSpPr>
          <p:nvPr>
            <p:ph type="ctrTitle"/>
          </p:nvPr>
        </p:nvSpPr>
        <p:spPr>
          <a:xfrm>
            <a:off x="1906954" y="1367692"/>
            <a:ext cx="8456246" cy="1872639"/>
          </a:xfrm>
        </p:spPr>
        <p:txBody>
          <a:bodyPr anchor="b">
            <a:normAutofit/>
          </a:bodyPr>
          <a:lstStyle>
            <a:lvl1pPr algn="l">
              <a:lnSpc>
                <a:spcPct val="100000"/>
              </a:lnSpc>
              <a:defRPr sz="5000" b="0" i="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31900-0E68-364F-9672-8EBDF5EAE2AE}"/>
              </a:ext>
            </a:extLst>
          </p:cNvPr>
          <p:cNvSpPr>
            <a:spLocks noGrp="1"/>
          </p:cNvSpPr>
          <p:nvPr>
            <p:ph type="subTitle" idx="1" hasCustomPrompt="1"/>
          </p:nvPr>
        </p:nvSpPr>
        <p:spPr>
          <a:xfrm>
            <a:off x="1906954" y="3467224"/>
            <a:ext cx="7534031" cy="1423255"/>
          </a:xfrm>
        </p:spPr>
        <p:txBody>
          <a:bodyPr>
            <a:normAutofit/>
          </a:bodyPr>
          <a:lstStyle>
            <a:lvl1pPr marL="0" indent="0" algn="l">
              <a:lnSpc>
                <a:spcPct val="110000"/>
              </a:lnSpc>
              <a:buNone/>
              <a:defRPr sz="2800" b="0" i="0">
                <a:solidFill>
                  <a:schemeClr val="accent2"/>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title style</a:t>
            </a:r>
          </a:p>
        </p:txBody>
      </p:sp>
      <p:sp>
        <p:nvSpPr>
          <p:cNvPr id="4" name="Date Placeholder 3">
            <a:extLst>
              <a:ext uri="{FF2B5EF4-FFF2-40B4-BE49-F238E27FC236}">
                <a16:creationId xmlns:a16="http://schemas.microsoft.com/office/drawing/2014/main" id="{241A74CF-E932-554B-9DCB-DE78890F0E6F}"/>
              </a:ext>
            </a:extLst>
          </p:cNvPr>
          <p:cNvSpPr>
            <a:spLocks noGrp="1"/>
          </p:cNvSpPr>
          <p:nvPr>
            <p:ph type="dt" sz="half" idx="10"/>
          </p:nvPr>
        </p:nvSpPr>
        <p:spPr/>
        <p:txBody>
          <a:bodyPr/>
          <a:lstStyle/>
          <a:p>
            <a:fld id="{BA9E8D83-2C20-4589-9D9A-85FB0C6F2187}" type="datetime1">
              <a:rPr lang="en-US" smtClean="0"/>
              <a:t>6/5/2023</a:t>
            </a:fld>
            <a:endParaRPr lang="en-US"/>
          </a:p>
        </p:txBody>
      </p:sp>
      <p:sp>
        <p:nvSpPr>
          <p:cNvPr id="5" name="Footer Placeholder 4">
            <a:extLst>
              <a:ext uri="{FF2B5EF4-FFF2-40B4-BE49-F238E27FC236}">
                <a16:creationId xmlns:a16="http://schemas.microsoft.com/office/drawing/2014/main" id="{5A010084-B64C-9D41-9639-DD2D0E4533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89F151-8865-A949-960E-4206CD9DA485}"/>
              </a:ext>
            </a:extLst>
          </p:cNvPr>
          <p:cNvSpPr>
            <a:spLocks noGrp="1"/>
          </p:cNvSpPr>
          <p:nvPr>
            <p:ph type="sldNum" sz="quarter" idx="12"/>
          </p:nvPr>
        </p:nvSpPr>
        <p:spPr/>
        <p:txBody>
          <a:bodyPr/>
          <a:lstStyle/>
          <a:p>
            <a:fld id="{0AB1E767-4ECF-4D9D-BBBF-458554614D12}" type="slidenum">
              <a:rPr lang="en-US" smtClean="0"/>
              <a:t>‹#›</a:t>
            </a:fld>
            <a:endParaRPr lang="en-US"/>
          </a:p>
        </p:txBody>
      </p:sp>
    </p:spTree>
    <p:extLst>
      <p:ext uri="{BB962C8B-B14F-4D97-AF65-F5344CB8AC3E}">
        <p14:creationId xmlns:p14="http://schemas.microsoft.com/office/powerpoint/2010/main" val="2624067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950E-0EC9-1149-80B5-CA548588EC0A}"/>
              </a:ext>
            </a:extLst>
          </p:cNvPr>
          <p:cNvSpPr>
            <a:spLocks noGrp="1"/>
          </p:cNvSpPr>
          <p:nvPr>
            <p:ph type="title"/>
          </p:nvPr>
        </p:nvSpPr>
        <p:spPr>
          <a:xfrm>
            <a:off x="838200" y="365125"/>
            <a:ext cx="10515600" cy="908783"/>
          </a:xfrm>
        </p:spPr>
        <p:txBody>
          <a:bodyPr>
            <a:normAutofit/>
          </a:bodyPr>
          <a:lstStyle>
            <a:lvl1pPr>
              <a:defRPr sz="44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131CBD5-BA45-424E-BFF2-6A058B0B3762}"/>
              </a:ext>
            </a:extLst>
          </p:cNvPr>
          <p:cNvSpPr>
            <a:spLocks noGrp="1"/>
          </p:cNvSpPr>
          <p:nvPr>
            <p:ph idx="1"/>
          </p:nvPr>
        </p:nvSpPr>
        <p:spPr>
          <a:xfrm>
            <a:off x="838200" y="1645871"/>
            <a:ext cx="10515600" cy="4351338"/>
          </a:xfrm>
        </p:spPr>
        <p:txBody>
          <a:bodyPr/>
          <a:lstStyle>
            <a:lvl1pPr>
              <a:lnSpc>
                <a:spcPct val="110000"/>
              </a:lnSpc>
              <a:defRPr sz="2400"/>
            </a:lvl1pPr>
            <a:lvl2pPr>
              <a:lnSpc>
                <a:spcPct val="110000"/>
              </a:lnSpc>
              <a:defRPr sz="2200"/>
            </a:lvl2pPr>
            <a:lvl3pPr>
              <a:lnSpc>
                <a:spcPct val="110000"/>
              </a:lnSpc>
              <a:defRPr sz="2000"/>
            </a:lvl3pPr>
            <a:lvl4pPr>
              <a:lnSpc>
                <a:spcPct val="110000"/>
              </a:lnSpc>
              <a:defRPr sz="2000"/>
            </a:lvl4pPr>
            <a:lvl5pPr>
              <a:lnSpc>
                <a:spcPct val="110000"/>
              </a:lnSpc>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A0F7F6A-E799-164A-96B4-2B16C1E00182}"/>
              </a:ext>
            </a:extLst>
          </p:cNvPr>
          <p:cNvSpPr>
            <a:spLocks noGrp="1"/>
          </p:cNvSpPr>
          <p:nvPr>
            <p:ph type="dt" sz="half" idx="10"/>
          </p:nvPr>
        </p:nvSpPr>
        <p:spPr/>
        <p:txBody>
          <a:bodyPr/>
          <a:lstStyle/>
          <a:p>
            <a:fld id="{41C5E3FB-5B9B-4B03-9C26-4703EB490DCA}" type="datetime1">
              <a:rPr lang="en-US" smtClean="0"/>
              <a:t>6/5/2023</a:t>
            </a:fld>
            <a:endParaRPr lang="en-US"/>
          </a:p>
        </p:txBody>
      </p:sp>
      <p:sp>
        <p:nvSpPr>
          <p:cNvPr id="5" name="Footer Placeholder 4">
            <a:extLst>
              <a:ext uri="{FF2B5EF4-FFF2-40B4-BE49-F238E27FC236}">
                <a16:creationId xmlns:a16="http://schemas.microsoft.com/office/drawing/2014/main" id="{D8594BA2-D120-8649-BB6D-4A6F3497AB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C653DD-8D6D-4944-A59F-585999C892AE}"/>
              </a:ext>
            </a:extLst>
          </p:cNvPr>
          <p:cNvSpPr>
            <a:spLocks noGrp="1"/>
          </p:cNvSpPr>
          <p:nvPr>
            <p:ph type="sldNum" sz="quarter" idx="12"/>
          </p:nvPr>
        </p:nvSpPr>
        <p:spPr/>
        <p:txBody>
          <a:bodyPr/>
          <a:lstStyle/>
          <a:p>
            <a:fld id="{0AB1E767-4ECF-4D9D-BBBF-458554614D12}" type="slidenum">
              <a:rPr lang="en-US" smtClean="0"/>
              <a:t>‹#›</a:t>
            </a:fld>
            <a:endParaRPr lang="en-US"/>
          </a:p>
        </p:txBody>
      </p:sp>
    </p:spTree>
    <p:extLst>
      <p:ext uri="{BB962C8B-B14F-4D97-AF65-F5344CB8AC3E}">
        <p14:creationId xmlns:p14="http://schemas.microsoft.com/office/powerpoint/2010/main" val="911255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4C7995-F999-4B4B-8B6E-824D5E2077DB}"/>
              </a:ext>
            </a:extLst>
          </p:cNvPr>
          <p:cNvSpPr>
            <a:spLocks noGrp="1"/>
          </p:cNvSpPr>
          <p:nvPr>
            <p:ph sz="half" idx="1"/>
          </p:nvPr>
        </p:nvSpPr>
        <p:spPr>
          <a:xfrm>
            <a:off x="838200" y="1638587"/>
            <a:ext cx="5181600" cy="4351338"/>
          </a:xfrm>
        </p:spPr>
        <p:txBody>
          <a:bodyPr/>
          <a:lstStyle>
            <a:lvl1pPr>
              <a:lnSpc>
                <a:spcPct val="110000"/>
              </a:lnSpc>
              <a:defRPr sz="2200"/>
            </a:lvl1pPr>
            <a:lvl2pPr>
              <a:lnSpc>
                <a:spcPct val="110000"/>
              </a:lnSpc>
              <a:defRPr sz="2000"/>
            </a:lvl2pPr>
            <a:lvl3pPr>
              <a:lnSpc>
                <a:spcPct val="110000"/>
              </a:lnSpc>
              <a:defRPr sz="1800"/>
            </a:lvl3pPr>
            <a:lvl4pPr>
              <a:lnSpc>
                <a:spcPct val="110000"/>
              </a:lnSpc>
              <a:defRPr sz="1800"/>
            </a:lvl4pPr>
            <a:lvl5pPr>
              <a:lnSpc>
                <a:spcPct val="110000"/>
              </a:lnSpc>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A6DDF23-1DED-7641-B57C-FD49631D78F3}"/>
              </a:ext>
            </a:extLst>
          </p:cNvPr>
          <p:cNvSpPr>
            <a:spLocks noGrp="1"/>
          </p:cNvSpPr>
          <p:nvPr>
            <p:ph type="dt" sz="half" idx="10"/>
          </p:nvPr>
        </p:nvSpPr>
        <p:spPr/>
        <p:txBody>
          <a:bodyPr/>
          <a:lstStyle/>
          <a:p>
            <a:fld id="{F170D3AF-EFEE-4334-82A4-E669F9BC8548}" type="datetime1">
              <a:rPr lang="en-US" smtClean="0"/>
              <a:t>6/5/2023</a:t>
            </a:fld>
            <a:endParaRPr lang="en-US"/>
          </a:p>
        </p:txBody>
      </p:sp>
      <p:sp>
        <p:nvSpPr>
          <p:cNvPr id="6" name="Footer Placeholder 5">
            <a:extLst>
              <a:ext uri="{FF2B5EF4-FFF2-40B4-BE49-F238E27FC236}">
                <a16:creationId xmlns:a16="http://schemas.microsoft.com/office/drawing/2014/main" id="{433EF89B-F30E-D847-BA44-E06B13E504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C601B1-DECA-1D45-B680-35F4F0C799A9}"/>
              </a:ext>
            </a:extLst>
          </p:cNvPr>
          <p:cNvSpPr>
            <a:spLocks noGrp="1"/>
          </p:cNvSpPr>
          <p:nvPr>
            <p:ph type="sldNum" sz="quarter" idx="12"/>
          </p:nvPr>
        </p:nvSpPr>
        <p:spPr/>
        <p:txBody>
          <a:bodyPr/>
          <a:lstStyle/>
          <a:p>
            <a:fld id="{0AB1E767-4ECF-4D9D-BBBF-458554614D12}" type="slidenum">
              <a:rPr lang="en-US" smtClean="0"/>
              <a:t>‹#›</a:t>
            </a:fld>
            <a:endParaRPr lang="en-US"/>
          </a:p>
        </p:txBody>
      </p:sp>
      <p:sp>
        <p:nvSpPr>
          <p:cNvPr id="8" name="Title 1">
            <a:extLst>
              <a:ext uri="{FF2B5EF4-FFF2-40B4-BE49-F238E27FC236}">
                <a16:creationId xmlns:a16="http://schemas.microsoft.com/office/drawing/2014/main" id="{176836A6-D25C-DE47-9942-4382EEE91B8E}"/>
              </a:ext>
            </a:extLst>
          </p:cNvPr>
          <p:cNvSpPr>
            <a:spLocks noGrp="1"/>
          </p:cNvSpPr>
          <p:nvPr>
            <p:ph type="title"/>
          </p:nvPr>
        </p:nvSpPr>
        <p:spPr>
          <a:xfrm>
            <a:off x="838200" y="365125"/>
            <a:ext cx="10515600" cy="908783"/>
          </a:xfrm>
        </p:spPr>
        <p:txBody>
          <a:bodyPr>
            <a:normAutofit/>
          </a:bodyPr>
          <a:lstStyle>
            <a:lvl1pPr>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849866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950E-0EC9-1149-80B5-CA548588EC0A}"/>
              </a:ext>
            </a:extLst>
          </p:cNvPr>
          <p:cNvSpPr>
            <a:spLocks noGrp="1"/>
          </p:cNvSpPr>
          <p:nvPr>
            <p:ph type="title"/>
          </p:nvPr>
        </p:nvSpPr>
        <p:spPr>
          <a:xfrm>
            <a:off x="838200" y="737089"/>
            <a:ext cx="10515600" cy="614974"/>
          </a:xfrm>
        </p:spPr>
        <p:txBody>
          <a:bodyPr>
            <a:normAutofit/>
          </a:bodyPr>
          <a:lstStyle>
            <a:lvl1pPr>
              <a:defRPr sz="4400">
                <a:solidFill>
                  <a:schemeClr val="tx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131CBD5-BA45-424E-BFF2-6A058B0B3762}"/>
              </a:ext>
            </a:extLst>
          </p:cNvPr>
          <p:cNvSpPr>
            <a:spLocks noGrp="1"/>
          </p:cNvSpPr>
          <p:nvPr>
            <p:ph idx="1"/>
          </p:nvPr>
        </p:nvSpPr>
        <p:spPr>
          <a:xfrm>
            <a:off x="838200" y="1555261"/>
            <a:ext cx="10515600" cy="4191855"/>
          </a:xfrm>
        </p:spPr>
        <p:txBody>
          <a:bodyPr/>
          <a:lstStyle>
            <a:lvl1pPr>
              <a:lnSpc>
                <a:spcPct val="110000"/>
              </a:lnSpc>
              <a:defRPr sz="2400"/>
            </a:lvl1pPr>
            <a:lvl2pPr>
              <a:lnSpc>
                <a:spcPct val="110000"/>
              </a:lnSpc>
              <a:defRPr sz="2200"/>
            </a:lvl2pPr>
            <a:lvl3pPr>
              <a:lnSpc>
                <a:spcPct val="110000"/>
              </a:lnSpc>
              <a:defRPr sz="2000"/>
            </a:lvl3pPr>
            <a:lvl4pPr>
              <a:lnSpc>
                <a:spcPct val="110000"/>
              </a:lnSpc>
              <a:defRPr sz="2000"/>
            </a:lvl4pPr>
            <a:lvl5pPr>
              <a:lnSpc>
                <a:spcPct val="110000"/>
              </a:lnSpc>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A0F7F6A-E799-164A-96B4-2B16C1E00182}"/>
              </a:ext>
            </a:extLst>
          </p:cNvPr>
          <p:cNvSpPr>
            <a:spLocks noGrp="1"/>
          </p:cNvSpPr>
          <p:nvPr>
            <p:ph type="dt" sz="half" idx="10"/>
          </p:nvPr>
        </p:nvSpPr>
        <p:spPr/>
        <p:txBody>
          <a:bodyPr/>
          <a:lstStyle/>
          <a:p>
            <a:fld id="{2AEA6CF7-215C-44AD-8C79-62BB6A59858D}" type="datetime1">
              <a:rPr lang="en-US" smtClean="0"/>
              <a:t>6/5/2023</a:t>
            </a:fld>
            <a:endParaRPr lang="en-US"/>
          </a:p>
        </p:txBody>
      </p:sp>
      <p:sp>
        <p:nvSpPr>
          <p:cNvPr id="5" name="Footer Placeholder 4">
            <a:extLst>
              <a:ext uri="{FF2B5EF4-FFF2-40B4-BE49-F238E27FC236}">
                <a16:creationId xmlns:a16="http://schemas.microsoft.com/office/drawing/2014/main" id="{D8594BA2-D120-8649-BB6D-4A6F3497AB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C653DD-8D6D-4944-A59F-585999C892AE}"/>
              </a:ext>
            </a:extLst>
          </p:cNvPr>
          <p:cNvSpPr>
            <a:spLocks noGrp="1"/>
          </p:cNvSpPr>
          <p:nvPr>
            <p:ph type="sldNum" sz="quarter" idx="12"/>
          </p:nvPr>
        </p:nvSpPr>
        <p:spPr/>
        <p:txBody>
          <a:bodyPr/>
          <a:lstStyle/>
          <a:p>
            <a:fld id="{0AB1E767-4ECF-4D9D-BBBF-458554614D12}" type="slidenum">
              <a:rPr lang="en-US" smtClean="0"/>
              <a:t>‹#›</a:t>
            </a:fld>
            <a:endParaRPr lang="en-US"/>
          </a:p>
        </p:txBody>
      </p:sp>
      <p:cxnSp>
        <p:nvCxnSpPr>
          <p:cNvPr id="8" name="Straight Connector 7">
            <a:extLst>
              <a:ext uri="{FF2B5EF4-FFF2-40B4-BE49-F238E27FC236}">
                <a16:creationId xmlns:a16="http://schemas.microsoft.com/office/drawing/2014/main" id="{09EFD235-9A73-624F-9C6B-2C965BAAD0E4}"/>
              </a:ext>
            </a:extLst>
          </p:cNvPr>
          <p:cNvCxnSpPr/>
          <p:nvPr/>
        </p:nvCxnSpPr>
        <p:spPr>
          <a:xfrm>
            <a:off x="945662" y="1352063"/>
            <a:ext cx="1040813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146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5B6BFA-3AD5-E348-99A3-504B1EC9F33E}"/>
              </a:ext>
            </a:extLst>
          </p:cNvPr>
          <p:cNvSpPr>
            <a:spLocks noGrp="1"/>
          </p:cNvSpPr>
          <p:nvPr>
            <p:ph type="body" idx="1"/>
          </p:nvPr>
        </p:nvSpPr>
        <p:spPr>
          <a:xfrm>
            <a:off x="839788" y="1518752"/>
            <a:ext cx="5157787" cy="5642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1000E2-77AF-ED47-B9C0-6FA3E54904D7}"/>
              </a:ext>
            </a:extLst>
          </p:cNvPr>
          <p:cNvSpPr>
            <a:spLocks noGrp="1"/>
          </p:cNvSpPr>
          <p:nvPr>
            <p:ph sz="half" idx="2"/>
          </p:nvPr>
        </p:nvSpPr>
        <p:spPr>
          <a:xfrm>
            <a:off x="839788" y="2083052"/>
            <a:ext cx="5157787" cy="3684588"/>
          </a:xfrm>
        </p:spPr>
        <p:txBody>
          <a:bodyPr/>
          <a:lstStyle>
            <a:lvl1pPr>
              <a:lnSpc>
                <a:spcPct val="110000"/>
              </a:lnSpc>
              <a:defRPr/>
            </a:lvl1pPr>
            <a:lvl2pPr>
              <a:lnSpc>
                <a:spcPct val="110000"/>
              </a:lnSpc>
              <a:defRPr/>
            </a:lvl2pPr>
            <a:lvl3pPr>
              <a:lnSpc>
                <a:spcPct val="110000"/>
              </a:lnSpc>
              <a:defRPr sz="1800"/>
            </a:lvl3pPr>
            <a:lvl4pPr>
              <a:lnSpc>
                <a:spcPct val="110000"/>
              </a:lnSpc>
              <a:defRPr sz="1800"/>
            </a:lvl4pPr>
            <a:lvl5pPr>
              <a:lnSpc>
                <a:spcPct val="110000"/>
              </a:lnSpc>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6AB6D9A-48B2-DC4D-B02F-601370E4492C}"/>
              </a:ext>
            </a:extLst>
          </p:cNvPr>
          <p:cNvSpPr>
            <a:spLocks noGrp="1"/>
          </p:cNvSpPr>
          <p:nvPr>
            <p:ph type="body" sz="quarter" idx="3"/>
          </p:nvPr>
        </p:nvSpPr>
        <p:spPr>
          <a:xfrm>
            <a:off x="6172200" y="1518752"/>
            <a:ext cx="5183188" cy="5643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A53304-B22A-E146-9A04-AD82EC7CEBBE}"/>
              </a:ext>
            </a:extLst>
          </p:cNvPr>
          <p:cNvSpPr>
            <a:spLocks noGrp="1"/>
          </p:cNvSpPr>
          <p:nvPr>
            <p:ph sz="quarter" idx="4"/>
          </p:nvPr>
        </p:nvSpPr>
        <p:spPr>
          <a:xfrm>
            <a:off x="6172200" y="2083052"/>
            <a:ext cx="5183188" cy="3684588"/>
          </a:xfrm>
        </p:spPr>
        <p:txBody>
          <a:bodyPr/>
          <a:lstStyle>
            <a:lvl1pPr>
              <a:lnSpc>
                <a:spcPct val="110000"/>
              </a:lnSpc>
              <a:defRPr/>
            </a:lvl1pPr>
            <a:lvl2pPr>
              <a:lnSpc>
                <a:spcPct val="110000"/>
              </a:lnSpc>
              <a:defRPr/>
            </a:lvl2pPr>
            <a:lvl3pPr>
              <a:lnSpc>
                <a:spcPct val="110000"/>
              </a:lnSpc>
              <a:defRPr sz="1800"/>
            </a:lvl3pPr>
            <a:lvl4pPr>
              <a:lnSpc>
                <a:spcPct val="110000"/>
              </a:lnSpc>
              <a:defRPr sz="1800"/>
            </a:lvl4pPr>
            <a:lvl5pPr>
              <a:lnSpc>
                <a:spcPct val="110000"/>
              </a:lnSpc>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BB7090BB-53D3-434A-8753-7084BBFBA1BD}"/>
              </a:ext>
            </a:extLst>
          </p:cNvPr>
          <p:cNvSpPr>
            <a:spLocks noGrp="1"/>
          </p:cNvSpPr>
          <p:nvPr>
            <p:ph type="dt" sz="half" idx="10"/>
          </p:nvPr>
        </p:nvSpPr>
        <p:spPr/>
        <p:txBody>
          <a:bodyPr/>
          <a:lstStyle/>
          <a:p>
            <a:fld id="{B91B1ADC-E46A-4E54-B4B3-493F13670EF2}" type="datetime1">
              <a:rPr lang="en-US" smtClean="0"/>
              <a:t>6/5/2023</a:t>
            </a:fld>
            <a:endParaRPr lang="en-US"/>
          </a:p>
        </p:txBody>
      </p:sp>
      <p:sp>
        <p:nvSpPr>
          <p:cNvPr id="8" name="Footer Placeholder 7">
            <a:extLst>
              <a:ext uri="{FF2B5EF4-FFF2-40B4-BE49-F238E27FC236}">
                <a16:creationId xmlns:a16="http://schemas.microsoft.com/office/drawing/2014/main" id="{E1904FAB-A5D7-C943-8B73-A796211525F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A7B2231-3DF2-894D-863E-44B04135478F}"/>
              </a:ext>
            </a:extLst>
          </p:cNvPr>
          <p:cNvSpPr>
            <a:spLocks noGrp="1"/>
          </p:cNvSpPr>
          <p:nvPr>
            <p:ph type="sldNum" sz="quarter" idx="12"/>
          </p:nvPr>
        </p:nvSpPr>
        <p:spPr/>
        <p:txBody>
          <a:bodyPr/>
          <a:lstStyle/>
          <a:p>
            <a:fld id="{0AB1E767-4ECF-4D9D-BBBF-458554614D12}" type="slidenum">
              <a:rPr lang="en-US" smtClean="0"/>
              <a:t>‹#›</a:t>
            </a:fld>
            <a:endParaRPr lang="en-US"/>
          </a:p>
        </p:txBody>
      </p:sp>
      <p:sp>
        <p:nvSpPr>
          <p:cNvPr id="13" name="Title 1">
            <a:extLst>
              <a:ext uri="{FF2B5EF4-FFF2-40B4-BE49-F238E27FC236}">
                <a16:creationId xmlns:a16="http://schemas.microsoft.com/office/drawing/2014/main" id="{4FED539C-68B2-2048-A6C9-1D0348A01A83}"/>
              </a:ext>
            </a:extLst>
          </p:cNvPr>
          <p:cNvSpPr>
            <a:spLocks noGrp="1"/>
          </p:cNvSpPr>
          <p:nvPr>
            <p:ph type="title"/>
          </p:nvPr>
        </p:nvSpPr>
        <p:spPr>
          <a:xfrm>
            <a:off x="838200" y="737089"/>
            <a:ext cx="10515600" cy="614974"/>
          </a:xfrm>
        </p:spPr>
        <p:txBody>
          <a:bodyPr/>
          <a:lstStyle>
            <a:lvl1pPr>
              <a:defRPr sz="4400">
                <a:solidFill>
                  <a:schemeClr val="tx2"/>
                </a:solidFill>
              </a:defRPr>
            </a:lvl1pPr>
          </a:lstStyle>
          <a:p>
            <a:r>
              <a:rPr lang="en-US"/>
              <a:t>Click to edit Master title style</a:t>
            </a:r>
            <a:endParaRPr lang="en-US" dirty="0"/>
          </a:p>
        </p:txBody>
      </p:sp>
      <p:cxnSp>
        <p:nvCxnSpPr>
          <p:cNvPr id="14" name="Straight Connector 13">
            <a:extLst>
              <a:ext uri="{FF2B5EF4-FFF2-40B4-BE49-F238E27FC236}">
                <a16:creationId xmlns:a16="http://schemas.microsoft.com/office/drawing/2014/main" id="{67098B7F-4054-2D4B-8750-39161BE6343F}"/>
              </a:ext>
            </a:extLst>
          </p:cNvPr>
          <p:cNvCxnSpPr/>
          <p:nvPr/>
        </p:nvCxnSpPr>
        <p:spPr>
          <a:xfrm>
            <a:off x="945662" y="1352063"/>
            <a:ext cx="1040813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3173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93D2F-7062-7C45-9424-A979EE2C891E}"/>
              </a:ext>
            </a:extLst>
          </p:cNvPr>
          <p:cNvSpPr>
            <a:spLocks noGrp="1"/>
          </p:cNvSpPr>
          <p:nvPr>
            <p:ph type="title"/>
          </p:nvPr>
        </p:nvSpPr>
        <p:spPr>
          <a:xfrm>
            <a:off x="839788" y="870200"/>
            <a:ext cx="3932237" cy="1069974"/>
          </a:xfrm>
        </p:spPr>
        <p:txBody>
          <a:bodyPr anchor="b">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EE0C8138-A6E9-2245-84E3-A34588D1010F}"/>
              </a:ext>
            </a:extLst>
          </p:cNvPr>
          <p:cNvSpPr>
            <a:spLocks noGrp="1"/>
          </p:cNvSpPr>
          <p:nvPr>
            <p:ph idx="1"/>
          </p:nvPr>
        </p:nvSpPr>
        <p:spPr>
          <a:xfrm>
            <a:off x="5180012" y="870200"/>
            <a:ext cx="6172200" cy="4998788"/>
          </a:xfrm>
        </p:spPr>
        <p:txBody>
          <a:bodyPr/>
          <a:lstStyle>
            <a:lvl1pPr>
              <a:lnSpc>
                <a:spcPct val="110000"/>
              </a:lnSpc>
              <a:defRPr sz="2800"/>
            </a:lvl1pPr>
            <a:lvl2pPr>
              <a:lnSpc>
                <a:spcPct val="110000"/>
              </a:lnSpc>
              <a:defRPr sz="2400"/>
            </a:lvl2pPr>
            <a:lvl3pPr>
              <a:lnSpc>
                <a:spcPct val="110000"/>
              </a:lnSpc>
              <a:defRPr sz="2200"/>
            </a:lvl3pPr>
            <a:lvl4pPr>
              <a:lnSpc>
                <a:spcPct val="110000"/>
              </a:lnSpc>
              <a:defRPr sz="2000"/>
            </a:lvl4pPr>
            <a:lvl5pPr>
              <a:lnSpc>
                <a:spcPct val="110000"/>
              </a:lnSpc>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F532EC6-E352-FA40-983B-812DACE40D41}"/>
              </a:ext>
            </a:extLst>
          </p:cNvPr>
          <p:cNvSpPr>
            <a:spLocks noGrp="1"/>
          </p:cNvSpPr>
          <p:nvPr>
            <p:ph type="body" sz="half" idx="2"/>
          </p:nvPr>
        </p:nvSpPr>
        <p:spPr>
          <a:xfrm>
            <a:off x="839788" y="2057400"/>
            <a:ext cx="3932237" cy="3811588"/>
          </a:xfrm>
        </p:spPr>
        <p:txBody>
          <a:bodyPr/>
          <a:lstStyle>
            <a:lvl1pPr marL="0" indent="0">
              <a:lnSpc>
                <a:spcPct val="11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F08156-AAF0-0546-BEEF-D31414BDDC04}"/>
              </a:ext>
            </a:extLst>
          </p:cNvPr>
          <p:cNvSpPr>
            <a:spLocks noGrp="1"/>
          </p:cNvSpPr>
          <p:nvPr>
            <p:ph type="dt" sz="half" idx="10"/>
          </p:nvPr>
        </p:nvSpPr>
        <p:spPr/>
        <p:txBody>
          <a:bodyPr/>
          <a:lstStyle/>
          <a:p>
            <a:fld id="{5B158AD0-DDFE-4802-93BF-8BCAEDC3802A}" type="datetime1">
              <a:rPr lang="en-US" smtClean="0"/>
              <a:t>6/5/2023</a:t>
            </a:fld>
            <a:endParaRPr lang="en-US"/>
          </a:p>
        </p:txBody>
      </p:sp>
      <p:sp>
        <p:nvSpPr>
          <p:cNvPr id="6" name="Footer Placeholder 5">
            <a:extLst>
              <a:ext uri="{FF2B5EF4-FFF2-40B4-BE49-F238E27FC236}">
                <a16:creationId xmlns:a16="http://schemas.microsoft.com/office/drawing/2014/main" id="{0006778F-BA55-5243-9C77-5C84C79BB1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768187-C3E4-AA46-A9A1-2C76809967C3}"/>
              </a:ext>
            </a:extLst>
          </p:cNvPr>
          <p:cNvSpPr>
            <a:spLocks noGrp="1"/>
          </p:cNvSpPr>
          <p:nvPr>
            <p:ph type="sldNum" sz="quarter" idx="12"/>
          </p:nvPr>
        </p:nvSpPr>
        <p:spPr/>
        <p:txBody>
          <a:bodyPr/>
          <a:lstStyle/>
          <a:p>
            <a:fld id="{0AB1E767-4ECF-4D9D-BBBF-458554614D12}" type="slidenum">
              <a:rPr lang="en-US" smtClean="0"/>
              <a:t>‹#›</a:t>
            </a:fld>
            <a:endParaRPr lang="en-US"/>
          </a:p>
        </p:txBody>
      </p:sp>
    </p:spTree>
    <p:extLst>
      <p:ext uri="{BB962C8B-B14F-4D97-AF65-F5344CB8AC3E}">
        <p14:creationId xmlns:p14="http://schemas.microsoft.com/office/powerpoint/2010/main" val="3776989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D1FDBB-470E-5849-8CB0-465CC92B35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2DAFF38-294A-684C-AB49-03489C75D108}"/>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D6C5329-1615-124B-9923-DE75FD411C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b="0" i="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5C035A23-56F9-4B41-BA94-C66465E22172}" type="datetime1">
              <a:rPr lang="en-US" smtClean="0"/>
              <a:t>6/5/2023</a:t>
            </a:fld>
            <a:endParaRPr lang="en-US"/>
          </a:p>
        </p:txBody>
      </p:sp>
      <p:sp>
        <p:nvSpPr>
          <p:cNvPr id="5" name="Footer Placeholder 4">
            <a:extLst>
              <a:ext uri="{FF2B5EF4-FFF2-40B4-BE49-F238E27FC236}">
                <a16:creationId xmlns:a16="http://schemas.microsoft.com/office/drawing/2014/main" id="{A86FAC46-7187-0042-8B25-6EAC94D6C7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D9451F-C707-0842-941C-22DA3B4292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0" i="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0AB1E767-4ECF-4D9D-BBBF-458554614D12}" type="slidenum">
              <a:rPr lang="en-US" smtClean="0"/>
              <a:t>‹#›</a:t>
            </a:fld>
            <a:endParaRPr lang="en-US"/>
          </a:p>
        </p:txBody>
      </p:sp>
    </p:spTree>
    <p:extLst>
      <p:ext uri="{BB962C8B-B14F-4D97-AF65-F5344CB8AC3E}">
        <p14:creationId xmlns:p14="http://schemas.microsoft.com/office/powerpoint/2010/main" val="31490501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68" r:id="rId7"/>
  </p:sldLayoutIdLst>
  <p:hf hdr="0" ftr="0" dt="0"/>
  <p:txStyles>
    <p:titleStyle>
      <a:lvl1pPr algn="l" defTabSz="914400" rtl="0" eaLnBrk="1" latinLnBrk="0" hangingPunct="1">
        <a:lnSpc>
          <a:spcPct val="90000"/>
        </a:lnSpc>
        <a:spcBef>
          <a:spcPct val="0"/>
        </a:spcBef>
        <a:buNone/>
        <a:defRPr sz="3200" b="0" i="0" kern="1200">
          <a:solidFill>
            <a:schemeClr val="tx2"/>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2.ed.gov/about/offices/list/ocr/complaintform.pdf" TargetMode="External"/><Relationship Id="rId2" Type="http://schemas.openxmlformats.org/officeDocument/2006/relationships/hyperlink" Target="https://www2.ed.gov/about/offices/list/ocr/complaintintro.html"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mailto:OCR.Atlanta@ed.gov" TargetMode="External"/><Relationship Id="rId2" Type="http://schemas.openxmlformats.org/officeDocument/2006/relationships/hyperlink" Target="https://www2.ed.gov/about/offices/list/ocr/addresses.html"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2.ed.gov/about/offices/list/ocr/docs/howto.html?src=rt" TargetMode="External"/><Relationship Id="rId2" Type="http://schemas.openxmlformats.org/officeDocument/2006/relationships/hyperlink" Target="https://www2.ed.gov/about/offices/list/ocr/docs/ocrcpm.pdf" TargetMode="External"/><Relationship Id="rId1" Type="http://schemas.openxmlformats.org/officeDocument/2006/relationships/slideLayout" Target="../slideLayouts/slideLayout3.xml"/><Relationship Id="rId4" Type="http://schemas.openxmlformats.org/officeDocument/2006/relationships/hyperlink" Target="https://www2.ed.gov/about/offices/list/ocr/frontpage/faq/readingroom.html"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s://www2.ed.gov/about/offices/list/ocr/edlite-consentform.html"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F584D-6517-1457-9DC5-BDD5B31BB9E4}"/>
              </a:ext>
            </a:extLst>
          </p:cNvPr>
          <p:cNvSpPr>
            <a:spLocks noGrp="1"/>
          </p:cNvSpPr>
          <p:nvPr>
            <p:ph type="ctrTitle"/>
          </p:nvPr>
        </p:nvSpPr>
        <p:spPr/>
        <p:txBody>
          <a:bodyPr>
            <a:normAutofit fontScale="90000"/>
          </a:bodyPr>
          <a:lstStyle/>
          <a:p>
            <a:r>
              <a:rPr lang="en-US" sz="4800" dirty="0"/>
              <a:t>The ABCs of OCR (Office for Civil Rights)</a:t>
            </a:r>
          </a:p>
        </p:txBody>
      </p:sp>
      <p:sp>
        <p:nvSpPr>
          <p:cNvPr id="3" name="Subtitle 2">
            <a:extLst>
              <a:ext uri="{FF2B5EF4-FFF2-40B4-BE49-F238E27FC236}">
                <a16:creationId xmlns:a16="http://schemas.microsoft.com/office/drawing/2014/main" id="{EC9C9C18-3BDC-45DC-79E3-71B248DDC21B}"/>
              </a:ext>
            </a:extLst>
          </p:cNvPr>
          <p:cNvSpPr>
            <a:spLocks noGrp="1"/>
          </p:cNvSpPr>
          <p:nvPr>
            <p:ph type="subTitle" idx="1"/>
          </p:nvPr>
        </p:nvSpPr>
        <p:spPr/>
        <p:txBody>
          <a:bodyPr/>
          <a:lstStyle/>
          <a:p>
            <a:r>
              <a:rPr lang="en-US" dirty="0"/>
              <a:t>Lauren Eversole, Sr. Staff Attorney </a:t>
            </a:r>
          </a:p>
          <a:p>
            <a:r>
              <a:rPr lang="en-US" dirty="0"/>
              <a:t>Family Café 2023</a:t>
            </a:r>
          </a:p>
        </p:txBody>
      </p:sp>
      <p:sp>
        <p:nvSpPr>
          <p:cNvPr id="4" name="Slide Number Placeholder 3">
            <a:extLst>
              <a:ext uri="{FF2B5EF4-FFF2-40B4-BE49-F238E27FC236}">
                <a16:creationId xmlns:a16="http://schemas.microsoft.com/office/drawing/2014/main" id="{B56BF05B-BE64-A3B5-6F40-FF9C69FD049B}"/>
              </a:ext>
            </a:extLst>
          </p:cNvPr>
          <p:cNvSpPr>
            <a:spLocks noGrp="1"/>
          </p:cNvSpPr>
          <p:nvPr>
            <p:ph type="sldNum" sz="quarter" idx="12"/>
          </p:nvPr>
        </p:nvSpPr>
        <p:spPr/>
        <p:txBody>
          <a:bodyPr/>
          <a:lstStyle/>
          <a:p>
            <a:fld id="{0AB1E767-4ECF-4D9D-BBBF-458554614D12}" type="slidenum">
              <a:rPr lang="en-US" smtClean="0"/>
              <a:t>1</a:t>
            </a:fld>
            <a:endParaRPr lang="en-US"/>
          </a:p>
        </p:txBody>
      </p:sp>
    </p:spTree>
    <p:extLst>
      <p:ext uri="{BB962C8B-B14F-4D97-AF65-F5344CB8AC3E}">
        <p14:creationId xmlns:p14="http://schemas.microsoft.com/office/powerpoint/2010/main" val="1583850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771D1-1D50-9BB5-7283-BA80BFA8D2AE}"/>
              </a:ext>
            </a:extLst>
          </p:cNvPr>
          <p:cNvSpPr>
            <a:spLocks noGrp="1"/>
          </p:cNvSpPr>
          <p:nvPr>
            <p:ph type="title"/>
          </p:nvPr>
        </p:nvSpPr>
        <p:spPr/>
        <p:txBody>
          <a:bodyPr>
            <a:normAutofit/>
          </a:bodyPr>
          <a:lstStyle/>
          <a:p>
            <a:r>
              <a:rPr lang="en-US" sz="4000" dirty="0"/>
              <a:t>ADA, Title II, and Section 504 (1 of 2)  </a:t>
            </a:r>
          </a:p>
        </p:txBody>
      </p:sp>
      <p:sp>
        <p:nvSpPr>
          <p:cNvPr id="3" name="Content Placeholder 2">
            <a:extLst>
              <a:ext uri="{FF2B5EF4-FFF2-40B4-BE49-F238E27FC236}">
                <a16:creationId xmlns:a16="http://schemas.microsoft.com/office/drawing/2014/main" id="{61BA8696-0D24-35F9-CF53-DA52A90EB8B8}"/>
              </a:ext>
            </a:extLst>
          </p:cNvPr>
          <p:cNvSpPr>
            <a:spLocks noGrp="1"/>
          </p:cNvSpPr>
          <p:nvPr>
            <p:ph idx="1"/>
          </p:nvPr>
        </p:nvSpPr>
        <p:spPr/>
        <p:txBody>
          <a:bodyPr/>
          <a:lstStyle/>
          <a:p>
            <a:r>
              <a:rPr lang="en-US" b="1" dirty="0"/>
              <a:t>ADA, Title II </a:t>
            </a:r>
          </a:p>
          <a:p>
            <a:pPr lvl="1"/>
            <a:r>
              <a:rPr lang="en-US" dirty="0"/>
              <a:t>State and Local Government Entities, including public schools </a:t>
            </a:r>
          </a:p>
          <a:p>
            <a:r>
              <a:rPr lang="en-US" b="1" dirty="0"/>
              <a:t>Section 504</a:t>
            </a:r>
          </a:p>
          <a:p>
            <a:pPr lvl="1"/>
            <a:r>
              <a:rPr lang="en-US" dirty="0"/>
              <a:t> Recipients of Federal Funding</a:t>
            </a:r>
          </a:p>
          <a:p>
            <a:r>
              <a:rPr lang="en-US" b="1" dirty="0"/>
              <a:t>Section 504 </a:t>
            </a:r>
            <a:r>
              <a:rPr lang="en-US" dirty="0"/>
              <a:t>and </a:t>
            </a:r>
            <a:r>
              <a:rPr lang="en-US" b="1" dirty="0"/>
              <a:t>ADA, Title II </a:t>
            </a:r>
            <a:r>
              <a:rPr lang="en-US" dirty="0"/>
              <a:t>prohibit qualified individuals, on the basis of disability, from being excluded from participation in, being denied the benefits of, or otherwise subjected to discrimination by recipients of federal financial assistance or by public entities. </a:t>
            </a:r>
          </a:p>
          <a:p>
            <a:pPr marL="457200" lvl="1" indent="0">
              <a:buNone/>
            </a:pPr>
            <a:endParaRPr lang="en-US" dirty="0"/>
          </a:p>
          <a:p>
            <a:pPr marL="914400" lvl="2" indent="0">
              <a:buNone/>
            </a:pPr>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A7AD165C-C2B8-E607-F61A-38FE35DD377B}"/>
              </a:ext>
            </a:extLst>
          </p:cNvPr>
          <p:cNvSpPr>
            <a:spLocks noGrp="1"/>
          </p:cNvSpPr>
          <p:nvPr>
            <p:ph type="sldNum" sz="quarter" idx="12"/>
          </p:nvPr>
        </p:nvSpPr>
        <p:spPr/>
        <p:txBody>
          <a:bodyPr/>
          <a:lstStyle/>
          <a:p>
            <a:fld id="{0AB1E767-4ECF-4D9D-BBBF-458554614D12}" type="slidenum">
              <a:rPr lang="en-US" smtClean="0"/>
              <a:t>10</a:t>
            </a:fld>
            <a:endParaRPr lang="en-US"/>
          </a:p>
        </p:txBody>
      </p:sp>
    </p:spTree>
    <p:extLst>
      <p:ext uri="{BB962C8B-B14F-4D97-AF65-F5344CB8AC3E}">
        <p14:creationId xmlns:p14="http://schemas.microsoft.com/office/powerpoint/2010/main" val="819447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70578-E0AA-6D7B-8A27-B12EF08808EC}"/>
              </a:ext>
            </a:extLst>
          </p:cNvPr>
          <p:cNvSpPr>
            <a:spLocks noGrp="1"/>
          </p:cNvSpPr>
          <p:nvPr>
            <p:ph type="title"/>
          </p:nvPr>
        </p:nvSpPr>
        <p:spPr/>
        <p:txBody>
          <a:bodyPr>
            <a:normAutofit/>
          </a:bodyPr>
          <a:lstStyle/>
          <a:p>
            <a:r>
              <a:rPr lang="en-US" sz="4000" dirty="0"/>
              <a:t>ADA, Title II, and Section 504 (2 of 2) </a:t>
            </a:r>
          </a:p>
        </p:txBody>
      </p:sp>
      <p:sp>
        <p:nvSpPr>
          <p:cNvPr id="3" name="Content Placeholder 2">
            <a:extLst>
              <a:ext uri="{FF2B5EF4-FFF2-40B4-BE49-F238E27FC236}">
                <a16:creationId xmlns:a16="http://schemas.microsoft.com/office/drawing/2014/main" id="{3235AE95-7053-FE2D-89F6-7FF268DEFDDB}"/>
              </a:ext>
            </a:extLst>
          </p:cNvPr>
          <p:cNvSpPr>
            <a:spLocks noGrp="1"/>
          </p:cNvSpPr>
          <p:nvPr>
            <p:ph idx="1"/>
          </p:nvPr>
        </p:nvSpPr>
        <p:spPr>
          <a:xfrm>
            <a:off x="838200" y="1661774"/>
            <a:ext cx="10515600" cy="4351338"/>
          </a:xfrm>
        </p:spPr>
        <p:txBody>
          <a:bodyPr/>
          <a:lstStyle/>
          <a:p>
            <a:r>
              <a:rPr lang="en-US" sz="2000" dirty="0"/>
              <a:t>Same Definition of “</a:t>
            </a:r>
            <a:r>
              <a:rPr lang="en-US" sz="2000" b="1" dirty="0"/>
              <a:t>Disability”</a:t>
            </a:r>
            <a:r>
              <a:rPr lang="en-US" sz="2000" dirty="0"/>
              <a:t> Under ADA and Section 504 </a:t>
            </a:r>
          </a:p>
          <a:p>
            <a:pPr lvl="1"/>
            <a:r>
              <a:rPr lang="en-US" sz="2000" dirty="0"/>
              <a:t>Physical/mental impairment that substantially limits 1 or more major life activity, record of impairment, or regarded as </a:t>
            </a:r>
          </a:p>
          <a:p>
            <a:pPr lvl="1"/>
            <a:r>
              <a:rPr lang="en-US" sz="2000" dirty="0"/>
              <a:t>Broad Coverage </a:t>
            </a:r>
          </a:p>
          <a:p>
            <a:pPr marL="0" lvl="1"/>
            <a:r>
              <a:rPr lang="en-US" sz="2000" dirty="0"/>
              <a:t>Definition of “</a:t>
            </a:r>
            <a:r>
              <a:rPr lang="en-US" sz="2000" b="1" dirty="0"/>
              <a:t>Qualified”</a:t>
            </a:r>
          </a:p>
          <a:p>
            <a:pPr marL="457200" lvl="2"/>
            <a:r>
              <a:rPr lang="en-US" dirty="0"/>
              <a:t>Elementary and secondary educational level: qualified means a student with a disability of an age at which students are provided elementary and secondary educational services or a student to who a state is required to provide a free and appropriate public education under the Individuals with Disabilities Act (IDEA)</a:t>
            </a:r>
          </a:p>
          <a:p>
            <a:pPr marL="457200" lvl="2"/>
            <a:r>
              <a:rPr lang="en-US" dirty="0"/>
              <a:t>Postsecondary level: qualified means a student with a disability who meets the academic and technical standards requisite for admission or participation in the institution’s educational program or activity</a:t>
            </a:r>
          </a:p>
          <a:p>
            <a:pPr marL="457200" lvl="2"/>
            <a:endParaRPr lang="en-US" dirty="0"/>
          </a:p>
          <a:p>
            <a:pPr marL="457200" lvl="2"/>
            <a:endParaRPr lang="en-US" dirty="0"/>
          </a:p>
          <a:p>
            <a:pPr marL="457200" lvl="2"/>
            <a:endParaRPr lang="en-US" b="1" dirty="0"/>
          </a:p>
          <a:p>
            <a:pPr marL="457200" lvl="2"/>
            <a:endParaRPr lang="en-US" dirty="0"/>
          </a:p>
          <a:p>
            <a:pPr marL="685800" lvl="2"/>
            <a:endParaRPr lang="en-US" dirty="0"/>
          </a:p>
          <a:p>
            <a:endParaRPr lang="en-US" dirty="0"/>
          </a:p>
          <a:p>
            <a:endParaRPr lang="en-US" dirty="0"/>
          </a:p>
          <a:p>
            <a:pPr marL="457200" lvl="1" indent="0">
              <a:buNone/>
            </a:pPr>
            <a:endParaRPr lang="en-US" dirty="0"/>
          </a:p>
          <a:p>
            <a:endParaRPr lang="en-US" dirty="0"/>
          </a:p>
        </p:txBody>
      </p:sp>
      <p:sp>
        <p:nvSpPr>
          <p:cNvPr id="4" name="Slide Number Placeholder 3">
            <a:extLst>
              <a:ext uri="{FF2B5EF4-FFF2-40B4-BE49-F238E27FC236}">
                <a16:creationId xmlns:a16="http://schemas.microsoft.com/office/drawing/2014/main" id="{0D525F5B-29AA-CB53-AB13-C6C4911D79A4}"/>
              </a:ext>
            </a:extLst>
          </p:cNvPr>
          <p:cNvSpPr>
            <a:spLocks noGrp="1"/>
          </p:cNvSpPr>
          <p:nvPr>
            <p:ph type="sldNum" sz="quarter" idx="12"/>
          </p:nvPr>
        </p:nvSpPr>
        <p:spPr/>
        <p:txBody>
          <a:bodyPr/>
          <a:lstStyle/>
          <a:p>
            <a:fld id="{0AB1E767-4ECF-4D9D-BBBF-458554614D12}" type="slidenum">
              <a:rPr lang="en-US" smtClean="0"/>
              <a:t>11</a:t>
            </a:fld>
            <a:endParaRPr lang="en-US"/>
          </a:p>
        </p:txBody>
      </p:sp>
    </p:spTree>
    <p:extLst>
      <p:ext uri="{BB962C8B-B14F-4D97-AF65-F5344CB8AC3E}">
        <p14:creationId xmlns:p14="http://schemas.microsoft.com/office/powerpoint/2010/main" val="993021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F9F26-7587-7E90-2E81-416D097F0454}"/>
              </a:ext>
            </a:extLst>
          </p:cNvPr>
          <p:cNvSpPr>
            <a:spLocks noGrp="1"/>
          </p:cNvSpPr>
          <p:nvPr>
            <p:ph type="title"/>
          </p:nvPr>
        </p:nvSpPr>
        <p:spPr/>
        <p:txBody>
          <a:bodyPr/>
          <a:lstStyle/>
          <a:p>
            <a:r>
              <a:rPr lang="en-US" dirty="0"/>
              <a:t>When to File with OCR (1 of 2)</a:t>
            </a:r>
          </a:p>
        </p:txBody>
      </p:sp>
      <p:sp>
        <p:nvSpPr>
          <p:cNvPr id="3" name="Content Placeholder 2">
            <a:extLst>
              <a:ext uri="{FF2B5EF4-FFF2-40B4-BE49-F238E27FC236}">
                <a16:creationId xmlns:a16="http://schemas.microsoft.com/office/drawing/2014/main" id="{3407B320-13D2-C230-90AB-49269246F28A}"/>
              </a:ext>
            </a:extLst>
          </p:cNvPr>
          <p:cNvSpPr>
            <a:spLocks noGrp="1"/>
          </p:cNvSpPr>
          <p:nvPr>
            <p:ph idx="1"/>
          </p:nvPr>
        </p:nvSpPr>
        <p:spPr/>
        <p:txBody>
          <a:bodyPr/>
          <a:lstStyle/>
          <a:p>
            <a:endParaRPr lang="en-US" dirty="0"/>
          </a:p>
          <a:p>
            <a:r>
              <a:rPr lang="en-US" dirty="0"/>
              <a:t>Elementary and Secondary </a:t>
            </a:r>
          </a:p>
          <a:p>
            <a:pPr lvl="1"/>
            <a:r>
              <a:rPr lang="en-US" dirty="0"/>
              <a:t>Program Access (e.g. extracurriculars, field trips, before- and after-school care programs, architectural barriers)</a:t>
            </a:r>
          </a:p>
          <a:p>
            <a:pPr lvl="1"/>
            <a:r>
              <a:rPr lang="en-US" dirty="0"/>
              <a:t>Failure to provide a reasonable modification </a:t>
            </a:r>
          </a:p>
          <a:p>
            <a:pPr lvl="1"/>
            <a:r>
              <a:rPr lang="en-US" dirty="0"/>
              <a:t>Failure to provide an auxiliary aid or service (e.g. effective communication) </a:t>
            </a:r>
          </a:p>
          <a:p>
            <a:pPr lvl="1"/>
            <a:r>
              <a:rPr lang="en-US" dirty="0"/>
              <a:t>504 Plan issues (e.g. failure to implement a 504 plan, failure to conduct a manifestation determination) </a:t>
            </a:r>
          </a:p>
          <a:p>
            <a:pPr lvl="1"/>
            <a:r>
              <a:rPr lang="en-US" dirty="0"/>
              <a:t>Retaliation </a:t>
            </a:r>
          </a:p>
          <a:p>
            <a:pPr lvl="1"/>
            <a:r>
              <a:rPr lang="en-US" dirty="0"/>
              <a:t>OCR also enforces the rights of parents with disabilities. </a:t>
            </a:r>
          </a:p>
          <a:p>
            <a:pPr marL="457200" lvl="1" indent="0">
              <a:buNone/>
            </a:pPr>
            <a:endParaRPr lang="en-US" dirty="0"/>
          </a:p>
          <a:p>
            <a:pPr lvl="1"/>
            <a:endParaRPr lang="en-US" dirty="0"/>
          </a:p>
        </p:txBody>
      </p:sp>
      <p:sp>
        <p:nvSpPr>
          <p:cNvPr id="4" name="Slide Number Placeholder 3">
            <a:extLst>
              <a:ext uri="{FF2B5EF4-FFF2-40B4-BE49-F238E27FC236}">
                <a16:creationId xmlns:a16="http://schemas.microsoft.com/office/drawing/2014/main" id="{3E7C25B9-F66E-D6F4-A1A8-726166BAD605}"/>
              </a:ext>
            </a:extLst>
          </p:cNvPr>
          <p:cNvSpPr>
            <a:spLocks noGrp="1"/>
          </p:cNvSpPr>
          <p:nvPr>
            <p:ph type="sldNum" sz="quarter" idx="12"/>
          </p:nvPr>
        </p:nvSpPr>
        <p:spPr/>
        <p:txBody>
          <a:bodyPr/>
          <a:lstStyle/>
          <a:p>
            <a:fld id="{0AB1E767-4ECF-4D9D-BBBF-458554614D12}" type="slidenum">
              <a:rPr lang="en-US" smtClean="0"/>
              <a:t>12</a:t>
            </a:fld>
            <a:endParaRPr lang="en-US"/>
          </a:p>
        </p:txBody>
      </p:sp>
    </p:spTree>
    <p:extLst>
      <p:ext uri="{BB962C8B-B14F-4D97-AF65-F5344CB8AC3E}">
        <p14:creationId xmlns:p14="http://schemas.microsoft.com/office/powerpoint/2010/main" val="335106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33D11-3906-B8F3-D1F6-B42444C414D0}"/>
              </a:ext>
            </a:extLst>
          </p:cNvPr>
          <p:cNvSpPr>
            <a:spLocks noGrp="1"/>
          </p:cNvSpPr>
          <p:nvPr>
            <p:ph type="title"/>
          </p:nvPr>
        </p:nvSpPr>
        <p:spPr/>
        <p:txBody>
          <a:bodyPr/>
          <a:lstStyle/>
          <a:p>
            <a:r>
              <a:rPr lang="en-US" dirty="0"/>
              <a:t>When to File with OCR (2 of 2) </a:t>
            </a:r>
          </a:p>
        </p:txBody>
      </p:sp>
      <p:sp>
        <p:nvSpPr>
          <p:cNvPr id="3" name="Content Placeholder 2">
            <a:extLst>
              <a:ext uri="{FF2B5EF4-FFF2-40B4-BE49-F238E27FC236}">
                <a16:creationId xmlns:a16="http://schemas.microsoft.com/office/drawing/2014/main" id="{560DCCB9-80DE-2DD8-5CAB-4D98F75E8FAC}"/>
              </a:ext>
            </a:extLst>
          </p:cNvPr>
          <p:cNvSpPr>
            <a:spLocks noGrp="1"/>
          </p:cNvSpPr>
          <p:nvPr>
            <p:ph idx="1"/>
          </p:nvPr>
        </p:nvSpPr>
        <p:spPr>
          <a:xfrm>
            <a:off x="838200" y="1814836"/>
            <a:ext cx="10515600" cy="4351338"/>
          </a:xfrm>
        </p:spPr>
        <p:txBody>
          <a:bodyPr/>
          <a:lstStyle/>
          <a:p>
            <a:r>
              <a:rPr lang="en-US" dirty="0"/>
              <a:t>Postsecondary Education </a:t>
            </a:r>
          </a:p>
          <a:p>
            <a:pPr lvl="1"/>
            <a:r>
              <a:rPr lang="en-US" dirty="0"/>
              <a:t>Failure to provide an academic adjustment (e.g. extended time, reduced course load, course substitution, notetakers, recording devices, sign language interpreters, accessible on campus housing) </a:t>
            </a:r>
          </a:p>
          <a:p>
            <a:pPr lvl="1"/>
            <a:r>
              <a:rPr lang="en-US" dirty="0"/>
              <a:t>Institution imposed a surcharge based on disability</a:t>
            </a:r>
          </a:p>
          <a:p>
            <a:pPr lvl="1"/>
            <a:r>
              <a:rPr lang="en-US" dirty="0"/>
              <a:t>Retaliation </a:t>
            </a:r>
          </a:p>
          <a:p>
            <a:r>
              <a:rPr lang="en-US" dirty="0"/>
              <a:t>In providing an academic adjustment, a school is not required to lower or waive essential requirements. </a:t>
            </a:r>
          </a:p>
        </p:txBody>
      </p:sp>
      <p:sp>
        <p:nvSpPr>
          <p:cNvPr id="4" name="Slide Number Placeholder 3">
            <a:extLst>
              <a:ext uri="{FF2B5EF4-FFF2-40B4-BE49-F238E27FC236}">
                <a16:creationId xmlns:a16="http://schemas.microsoft.com/office/drawing/2014/main" id="{E5D42C11-53A2-F510-160A-D10B036FCB7A}"/>
              </a:ext>
            </a:extLst>
          </p:cNvPr>
          <p:cNvSpPr>
            <a:spLocks noGrp="1"/>
          </p:cNvSpPr>
          <p:nvPr>
            <p:ph type="sldNum" sz="quarter" idx="12"/>
          </p:nvPr>
        </p:nvSpPr>
        <p:spPr/>
        <p:txBody>
          <a:bodyPr/>
          <a:lstStyle/>
          <a:p>
            <a:fld id="{0AB1E767-4ECF-4D9D-BBBF-458554614D12}" type="slidenum">
              <a:rPr lang="en-US" smtClean="0"/>
              <a:t>13</a:t>
            </a:fld>
            <a:endParaRPr lang="en-US"/>
          </a:p>
        </p:txBody>
      </p:sp>
    </p:spTree>
    <p:extLst>
      <p:ext uri="{BB962C8B-B14F-4D97-AF65-F5344CB8AC3E}">
        <p14:creationId xmlns:p14="http://schemas.microsoft.com/office/powerpoint/2010/main" val="27001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58382-9DFC-381A-163A-AD79E0CAC8A3}"/>
              </a:ext>
            </a:extLst>
          </p:cNvPr>
          <p:cNvSpPr>
            <a:spLocks noGrp="1"/>
          </p:cNvSpPr>
          <p:nvPr>
            <p:ph type="title"/>
          </p:nvPr>
        </p:nvSpPr>
        <p:spPr/>
        <p:txBody>
          <a:bodyPr>
            <a:normAutofit/>
          </a:bodyPr>
          <a:lstStyle/>
          <a:p>
            <a:r>
              <a:rPr lang="en-US" sz="4000" dirty="0"/>
              <a:t>How To File an OCR Complaint  (1 of 5)</a:t>
            </a:r>
          </a:p>
        </p:txBody>
      </p:sp>
      <p:sp>
        <p:nvSpPr>
          <p:cNvPr id="3" name="Content Placeholder 2">
            <a:extLst>
              <a:ext uri="{FF2B5EF4-FFF2-40B4-BE49-F238E27FC236}">
                <a16:creationId xmlns:a16="http://schemas.microsoft.com/office/drawing/2014/main" id="{A4E6A72D-52D2-9A93-8674-6A1CA0495668}"/>
              </a:ext>
            </a:extLst>
          </p:cNvPr>
          <p:cNvSpPr>
            <a:spLocks noGrp="1"/>
          </p:cNvSpPr>
          <p:nvPr>
            <p:ph idx="1"/>
          </p:nvPr>
        </p:nvSpPr>
        <p:spPr/>
        <p:txBody>
          <a:bodyPr/>
          <a:lstStyle/>
          <a:p>
            <a:pPr lvl="1"/>
            <a:r>
              <a:rPr lang="en-US" dirty="0"/>
              <a:t>Anyone may file a complaint. </a:t>
            </a:r>
          </a:p>
          <a:p>
            <a:pPr lvl="1"/>
            <a:r>
              <a:rPr lang="en-US" dirty="0"/>
              <a:t>You may complain on behalf of another person or group.</a:t>
            </a:r>
          </a:p>
          <a:p>
            <a:pPr lvl="1"/>
            <a:r>
              <a:rPr lang="en-US" dirty="0"/>
              <a:t>Timelines: </a:t>
            </a:r>
            <a:r>
              <a:rPr lang="en-US" b="1" dirty="0"/>
              <a:t>180 days </a:t>
            </a:r>
            <a:r>
              <a:rPr lang="en-US" dirty="0"/>
              <a:t>of the last act of discrimination </a:t>
            </a:r>
          </a:p>
          <a:p>
            <a:pPr lvl="2"/>
            <a:r>
              <a:rPr lang="en-US" sz="2200" dirty="0"/>
              <a:t>If your complaint involves matters that occurred longer ago than this, you may qualify for a waiver.</a:t>
            </a:r>
          </a:p>
          <a:p>
            <a:pPr lvl="2"/>
            <a:r>
              <a:rPr lang="en-US" sz="2200" dirty="0"/>
              <a:t>Examples of Waivers: Untimely, but file within 60 days of . . . </a:t>
            </a:r>
          </a:p>
          <a:p>
            <a:pPr lvl="3"/>
            <a:r>
              <a:rPr lang="en-US" sz="2200" dirty="0"/>
              <a:t>Recovering from an incapacitating illness </a:t>
            </a:r>
          </a:p>
          <a:p>
            <a:pPr lvl="3"/>
            <a:r>
              <a:rPr lang="en-US" sz="2200" dirty="0"/>
              <a:t>Conclusion of a recipient’s internal grievance procedure </a:t>
            </a:r>
          </a:p>
          <a:p>
            <a:pPr lvl="3"/>
            <a:r>
              <a:rPr lang="en-US" sz="2200" dirty="0"/>
              <a:t>First becoming aware of discrimination </a:t>
            </a:r>
          </a:p>
          <a:p>
            <a:pPr marL="457200" lvl="4"/>
            <a:endParaRPr lang="en-US" dirty="0"/>
          </a:p>
          <a:p>
            <a:pPr lvl="1"/>
            <a:endParaRPr lang="en-US" dirty="0"/>
          </a:p>
          <a:p>
            <a:pPr marL="0" lvl="1"/>
            <a:endParaRPr lang="en-US" dirty="0"/>
          </a:p>
        </p:txBody>
      </p:sp>
      <p:sp>
        <p:nvSpPr>
          <p:cNvPr id="4" name="Slide Number Placeholder 3">
            <a:extLst>
              <a:ext uri="{FF2B5EF4-FFF2-40B4-BE49-F238E27FC236}">
                <a16:creationId xmlns:a16="http://schemas.microsoft.com/office/drawing/2014/main" id="{FFCABA29-D6F6-C555-C3DF-57747CB74280}"/>
              </a:ext>
            </a:extLst>
          </p:cNvPr>
          <p:cNvSpPr>
            <a:spLocks noGrp="1"/>
          </p:cNvSpPr>
          <p:nvPr>
            <p:ph type="sldNum" sz="quarter" idx="12"/>
          </p:nvPr>
        </p:nvSpPr>
        <p:spPr/>
        <p:txBody>
          <a:bodyPr/>
          <a:lstStyle/>
          <a:p>
            <a:fld id="{0AB1E767-4ECF-4D9D-BBBF-458554614D12}" type="slidenum">
              <a:rPr lang="en-US" smtClean="0"/>
              <a:t>14</a:t>
            </a:fld>
            <a:endParaRPr lang="en-US"/>
          </a:p>
        </p:txBody>
      </p:sp>
    </p:spTree>
    <p:extLst>
      <p:ext uri="{BB962C8B-B14F-4D97-AF65-F5344CB8AC3E}">
        <p14:creationId xmlns:p14="http://schemas.microsoft.com/office/powerpoint/2010/main" val="1286617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654D0-7FDB-89CD-9FB2-CE2DDC7BCE1A}"/>
              </a:ext>
            </a:extLst>
          </p:cNvPr>
          <p:cNvSpPr>
            <a:spLocks noGrp="1"/>
          </p:cNvSpPr>
          <p:nvPr>
            <p:ph type="title"/>
          </p:nvPr>
        </p:nvSpPr>
        <p:spPr/>
        <p:txBody>
          <a:bodyPr>
            <a:normAutofit/>
          </a:bodyPr>
          <a:lstStyle/>
          <a:p>
            <a:r>
              <a:rPr lang="en-US" sz="4000" dirty="0"/>
              <a:t>How to File an OCR Complaint (2 of 5)</a:t>
            </a:r>
          </a:p>
        </p:txBody>
      </p:sp>
      <p:sp>
        <p:nvSpPr>
          <p:cNvPr id="3" name="Content Placeholder 2">
            <a:extLst>
              <a:ext uri="{FF2B5EF4-FFF2-40B4-BE49-F238E27FC236}">
                <a16:creationId xmlns:a16="http://schemas.microsoft.com/office/drawing/2014/main" id="{687A6FB0-895E-155E-FF90-7CE9E7F60C27}"/>
              </a:ext>
            </a:extLst>
          </p:cNvPr>
          <p:cNvSpPr>
            <a:spLocks noGrp="1"/>
          </p:cNvSpPr>
          <p:nvPr>
            <p:ph idx="1"/>
          </p:nvPr>
        </p:nvSpPr>
        <p:spPr/>
        <p:txBody>
          <a:bodyPr/>
          <a:lstStyle/>
          <a:p>
            <a:r>
              <a:rPr lang="en-US" sz="2200" dirty="0"/>
              <a:t>Online </a:t>
            </a:r>
          </a:p>
          <a:p>
            <a:pPr lvl="1"/>
            <a:r>
              <a:rPr lang="en-US" dirty="0"/>
              <a:t>You may file using OCR’s electronic complaint form, found here: </a:t>
            </a:r>
          </a:p>
          <a:p>
            <a:pPr lvl="2"/>
            <a:r>
              <a:rPr lang="en-US" sz="2200" dirty="0">
                <a:hlinkClick r:id="rId2"/>
              </a:rPr>
              <a:t>https://www2.ed.gov/about/offices/list/ocr/complaintintro.html</a:t>
            </a:r>
            <a:endParaRPr lang="en-US" sz="2200" dirty="0"/>
          </a:p>
          <a:p>
            <a:pPr marL="0" lvl="2"/>
            <a:r>
              <a:rPr lang="en-US" sz="2200" dirty="0"/>
              <a:t>Mail, Fax, or Email: </a:t>
            </a:r>
          </a:p>
          <a:p>
            <a:pPr marL="685800" lvl="3"/>
            <a:r>
              <a:rPr lang="en-US" sz="2200" dirty="0"/>
              <a:t>You may fill out OCR’s Discrimination Complaint Form (link below) and mail, fax, or email to D.C. HQ and/or your regional office (Atlanta):   </a:t>
            </a:r>
          </a:p>
          <a:p>
            <a:pPr marL="1143000" lvl="4"/>
            <a:r>
              <a:rPr lang="en-US" sz="2200" dirty="0">
                <a:hlinkClick r:id="rId3"/>
              </a:rPr>
              <a:t>https://www2.ed.gov/about/offices/list/ocr/complaintform.pdf</a:t>
            </a:r>
            <a:endParaRPr lang="en-US" sz="2200" dirty="0"/>
          </a:p>
          <a:p>
            <a:pPr marL="685800" lvl="4"/>
            <a:r>
              <a:rPr lang="en-US" sz="2200" dirty="0"/>
              <a:t>You may write your own letter and mail, fax, or email to D.C. HQ and/or your regional office (Atlanta), but you must include certain information in your letter.</a:t>
            </a:r>
          </a:p>
        </p:txBody>
      </p:sp>
      <p:sp>
        <p:nvSpPr>
          <p:cNvPr id="4" name="Slide Number Placeholder 3">
            <a:extLst>
              <a:ext uri="{FF2B5EF4-FFF2-40B4-BE49-F238E27FC236}">
                <a16:creationId xmlns:a16="http://schemas.microsoft.com/office/drawing/2014/main" id="{197B7C64-33D3-E4F5-C28A-D29495C618FB}"/>
              </a:ext>
            </a:extLst>
          </p:cNvPr>
          <p:cNvSpPr>
            <a:spLocks noGrp="1"/>
          </p:cNvSpPr>
          <p:nvPr>
            <p:ph type="sldNum" sz="quarter" idx="12"/>
          </p:nvPr>
        </p:nvSpPr>
        <p:spPr/>
        <p:txBody>
          <a:bodyPr/>
          <a:lstStyle/>
          <a:p>
            <a:fld id="{0AB1E767-4ECF-4D9D-BBBF-458554614D12}" type="slidenum">
              <a:rPr lang="en-US" smtClean="0"/>
              <a:t>15</a:t>
            </a:fld>
            <a:endParaRPr lang="en-US"/>
          </a:p>
        </p:txBody>
      </p:sp>
    </p:spTree>
    <p:extLst>
      <p:ext uri="{BB962C8B-B14F-4D97-AF65-F5344CB8AC3E}">
        <p14:creationId xmlns:p14="http://schemas.microsoft.com/office/powerpoint/2010/main" val="19438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89587-1238-7429-6A06-87B28A85803D}"/>
              </a:ext>
            </a:extLst>
          </p:cNvPr>
          <p:cNvSpPr>
            <a:spLocks noGrp="1"/>
          </p:cNvSpPr>
          <p:nvPr>
            <p:ph type="title"/>
          </p:nvPr>
        </p:nvSpPr>
        <p:spPr/>
        <p:txBody>
          <a:bodyPr/>
          <a:lstStyle/>
          <a:p>
            <a:r>
              <a:rPr kumimoji="0" lang="en-US" sz="4000" b="0"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How to File an OCR Complaint (3 of 5)</a:t>
            </a:r>
            <a:endParaRPr lang="en-US" dirty="0"/>
          </a:p>
        </p:txBody>
      </p:sp>
      <p:sp>
        <p:nvSpPr>
          <p:cNvPr id="3" name="Content Placeholder 2">
            <a:extLst>
              <a:ext uri="{FF2B5EF4-FFF2-40B4-BE49-F238E27FC236}">
                <a16:creationId xmlns:a16="http://schemas.microsoft.com/office/drawing/2014/main" id="{3781EAC2-CFC1-2D2B-C1C0-3B45A10709A3}"/>
              </a:ext>
            </a:extLst>
          </p:cNvPr>
          <p:cNvSpPr>
            <a:spLocks noGrp="1"/>
          </p:cNvSpPr>
          <p:nvPr>
            <p:ph idx="1"/>
          </p:nvPr>
        </p:nvSpPr>
        <p:spPr/>
        <p:txBody>
          <a:bodyPr/>
          <a:lstStyle/>
          <a:p>
            <a:r>
              <a:rPr lang="en-US" dirty="0"/>
              <a:t>Information to include in your own letter:</a:t>
            </a:r>
          </a:p>
          <a:p>
            <a:pPr lvl="1"/>
            <a:r>
              <a:rPr lang="en-US" dirty="0"/>
              <a:t>The complainant’s name, address, and if possible, a telephone number where the complainant may be reached during business hours </a:t>
            </a:r>
          </a:p>
          <a:p>
            <a:pPr lvl="1"/>
            <a:r>
              <a:rPr lang="en-US" dirty="0"/>
              <a:t>Information about the person(s) or class of persons injured by the alleged discriminatory act(s) (names of the injured person(s) are </a:t>
            </a:r>
            <a:r>
              <a:rPr lang="en-US"/>
              <a:t>not required)</a:t>
            </a:r>
            <a:endParaRPr lang="en-US" dirty="0"/>
          </a:p>
          <a:p>
            <a:pPr lvl="1"/>
            <a:r>
              <a:rPr lang="en-US" dirty="0"/>
              <a:t>The name and location (city and state) of the institution that committed the alleged discriminatory act(s)</a:t>
            </a:r>
          </a:p>
          <a:p>
            <a:pPr lvl="1"/>
            <a:r>
              <a:rPr lang="en-US" dirty="0"/>
              <a:t>A description of the alleged discriminatory act(s) in sufficient detail to enable OCR to understand what occurred, when it occurred, and the basis for the alleged discrimination (e.g. disability) </a:t>
            </a:r>
          </a:p>
        </p:txBody>
      </p:sp>
      <p:sp>
        <p:nvSpPr>
          <p:cNvPr id="4" name="Slide Number Placeholder 3">
            <a:extLst>
              <a:ext uri="{FF2B5EF4-FFF2-40B4-BE49-F238E27FC236}">
                <a16:creationId xmlns:a16="http://schemas.microsoft.com/office/drawing/2014/main" id="{DB5375D0-C94B-6D8D-4F0F-9B118003DF89}"/>
              </a:ext>
            </a:extLst>
          </p:cNvPr>
          <p:cNvSpPr>
            <a:spLocks noGrp="1"/>
          </p:cNvSpPr>
          <p:nvPr>
            <p:ph type="sldNum" sz="quarter" idx="12"/>
          </p:nvPr>
        </p:nvSpPr>
        <p:spPr/>
        <p:txBody>
          <a:bodyPr/>
          <a:lstStyle/>
          <a:p>
            <a:fld id="{0AB1E767-4ECF-4D9D-BBBF-458554614D12}" type="slidenum">
              <a:rPr lang="en-US" smtClean="0"/>
              <a:t>16</a:t>
            </a:fld>
            <a:endParaRPr lang="en-US"/>
          </a:p>
        </p:txBody>
      </p:sp>
    </p:spTree>
    <p:extLst>
      <p:ext uri="{BB962C8B-B14F-4D97-AF65-F5344CB8AC3E}">
        <p14:creationId xmlns:p14="http://schemas.microsoft.com/office/powerpoint/2010/main" val="2376115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7D653-9964-EC0D-DF55-C1DBEDC68E28}"/>
              </a:ext>
            </a:extLst>
          </p:cNvPr>
          <p:cNvSpPr>
            <a:spLocks noGrp="1"/>
          </p:cNvSpPr>
          <p:nvPr>
            <p:ph type="title"/>
          </p:nvPr>
        </p:nvSpPr>
        <p:spPr/>
        <p:txBody>
          <a:bodyPr/>
          <a:lstStyle/>
          <a:p>
            <a:r>
              <a:rPr kumimoji="0" lang="en-US" sz="4000" b="0"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How to File an OCR Complaint (4 of 5)</a:t>
            </a:r>
            <a:endParaRPr lang="en-US" dirty="0"/>
          </a:p>
        </p:txBody>
      </p:sp>
      <p:sp>
        <p:nvSpPr>
          <p:cNvPr id="3" name="Content Placeholder 2">
            <a:extLst>
              <a:ext uri="{FF2B5EF4-FFF2-40B4-BE49-F238E27FC236}">
                <a16:creationId xmlns:a16="http://schemas.microsoft.com/office/drawing/2014/main" id="{22CE27BE-8ECB-B929-919F-8DBB5655258A}"/>
              </a:ext>
            </a:extLst>
          </p:cNvPr>
          <p:cNvSpPr>
            <a:spLocks noGrp="1"/>
          </p:cNvSpPr>
          <p:nvPr>
            <p:ph idx="1"/>
          </p:nvPr>
        </p:nvSpPr>
        <p:spPr>
          <a:xfrm>
            <a:off x="838200" y="1582261"/>
            <a:ext cx="10515600" cy="4351338"/>
          </a:xfrm>
        </p:spPr>
        <p:txBody>
          <a:bodyPr/>
          <a:lstStyle/>
          <a:p>
            <a:r>
              <a:rPr lang="en-US" sz="2200" dirty="0"/>
              <a:t>Contact Information for D.C. HQ and Regional Offices: </a:t>
            </a:r>
          </a:p>
          <a:p>
            <a:pPr lvl="1"/>
            <a:r>
              <a:rPr lang="en-US" dirty="0">
                <a:hlinkClick r:id="rId2"/>
              </a:rPr>
              <a:t>https://www2.ed.gov/about/offices/list/ocr/addresses.html</a:t>
            </a:r>
            <a:endParaRPr lang="en-US" dirty="0"/>
          </a:p>
          <a:p>
            <a:pPr marL="0" lvl="1"/>
            <a:r>
              <a:rPr lang="en-US" dirty="0"/>
              <a:t>Contact Information for Atlanta Regional Office (Serves </a:t>
            </a:r>
            <a:r>
              <a:rPr lang="en-US" b="1" dirty="0"/>
              <a:t>Florida</a:t>
            </a:r>
            <a:r>
              <a:rPr lang="en-US" dirty="0"/>
              <a:t>): </a:t>
            </a:r>
          </a:p>
          <a:p>
            <a:pPr marL="457200" lvl="2" indent="0">
              <a:buNone/>
            </a:pPr>
            <a:r>
              <a:rPr lang="en-US" sz="2200" dirty="0"/>
              <a:t>U.S. Department of Education </a:t>
            </a:r>
          </a:p>
          <a:p>
            <a:pPr marL="457200" lvl="2" indent="0">
              <a:buNone/>
            </a:pPr>
            <a:r>
              <a:rPr lang="en-US" sz="2200" dirty="0"/>
              <a:t>61 Forsyth Street S.W., Suite 19T10</a:t>
            </a:r>
          </a:p>
          <a:p>
            <a:pPr marL="457200" lvl="2" indent="0">
              <a:buNone/>
            </a:pPr>
            <a:r>
              <a:rPr lang="en-US" sz="2200" dirty="0"/>
              <a:t>Atlanta, GA 30303-8927</a:t>
            </a:r>
          </a:p>
          <a:p>
            <a:pPr marL="457200" lvl="2" indent="0">
              <a:buNone/>
            </a:pPr>
            <a:r>
              <a:rPr lang="en-US" sz="2200" dirty="0"/>
              <a:t>Telephone: (404) 974-9406</a:t>
            </a:r>
          </a:p>
          <a:p>
            <a:pPr marL="457200" lvl="2" indent="0">
              <a:buNone/>
            </a:pPr>
            <a:r>
              <a:rPr lang="en-US" sz="2200" dirty="0"/>
              <a:t>Fax: (404) 974-9471</a:t>
            </a:r>
          </a:p>
          <a:p>
            <a:pPr marL="457200" lvl="2" indent="0">
              <a:buNone/>
            </a:pPr>
            <a:r>
              <a:rPr lang="en-US" sz="2200" dirty="0"/>
              <a:t>Email: </a:t>
            </a:r>
            <a:r>
              <a:rPr lang="en-US" sz="2200" dirty="0">
                <a:hlinkClick r:id="rId3"/>
              </a:rPr>
              <a:t>OCR.Atlanta@ed.gov</a:t>
            </a:r>
            <a:endParaRPr lang="en-US" sz="2200" dirty="0"/>
          </a:p>
          <a:p>
            <a:pPr marL="0" lvl="2" indent="-342900"/>
            <a:r>
              <a:rPr lang="en-US" sz="2200" dirty="0"/>
              <a:t>You may contact OCR for technical assistance. </a:t>
            </a:r>
          </a:p>
          <a:p>
            <a:pPr marL="457200" lvl="2" indent="0">
              <a:buNone/>
            </a:pPr>
            <a:endParaRPr lang="en-US" sz="2200" dirty="0"/>
          </a:p>
          <a:p>
            <a:pPr marL="457200" lvl="2" indent="0">
              <a:buNone/>
            </a:pPr>
            <a:endParaRPr lang="en-US" dirty="0"/>
          </a:p>
          <a:p>
            <a:pPr marL="228600" lvl="2" indent="0">
              <a:buNone/>
            </a:pPr>
            <a:endParaRPr lang="en-US" dirty="0"/>
          </a:p>
          <a:p>
            <a:pPr lvl="1"/>
            <a:endParaRPr lang="en-US" dirty="0"/>
          </a:p>
        </p:txBody>
      </p:sp>
      <p:sp>
        <p:nvSpPr>
          <p:cNvPr id="4" name="Slide Number Placeholder 3">
            <a:extLst>
              <a:ext uri="{FF2B5EF4-FFF2-40B4-BE49-F238E27FC236}">
                <a16:creationId xmlns:a16="http://schemas.microsoft.com/office/drawing/2014/main" id="{FD24A1FB-9AD5-D73B-C481-3A04A8E61D5F}"/>
              </a:ext>
            </a:extLst>
          </p:cNvPr>
          <p:cNvSpPr>
            <a:spLocks noGrp="1"/>
          </p:cNvSpPr>
          <p:nvPr>
            <p:ph type="sldNum" sz="quarter" idx="12"/>
          </p:nvPr>
        </p:nvSpPr>
        <p:spPr/>
        <p:txBody>
          <a:bodyPr/>
          <a:lstStyle/>
          <a:p>
            <a:fld id="{0AB1E767-4ECF-4D9D-BBBF-458554614D12}" type="slidenum">
              <a:rPr lang="en-US" smtClean="0"/>
              <a:t>17</a:t>
            </a:fld>
            <a:endParaRPr lang="en-US"/>
          </a:p>
        </p:txBody>
      </p:sp>
    </p:spTree>
    <p:extLst>
      <p:ext uri="{BB962C8B-B14F-4D97-AF65-F5344CB8AC3E}">
        <p14:creationId xmlns:p14="http://schemas.microsoft.com/office/powerpoint/2010/main" val="1076433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EDF9D-4DFD-1CDD-9700-C44D64878BCC}"/>
              </a:ext>
            </a:extLst>
          </p:cNvPr>
          <p:cNvSpPr>
            <a:spLocks noGrp="1"/>
          </p:cNvSpPr>
          <p:nvPr>
            <p:ph type="title"/>
          </p:nvPr>
        </p:nvSpPr>
        <p:spPr/>
        <p:txBody>
          <a:bodyPr/>
          <a:lstStyle/>
          <a:p>
            <a:r>
              <a:rPr kumimoji="0" lang="en-US" sz="4000" b="0"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How to File an OCR Complaint (5 of 5)</a:t>
            </a:r>
            <a:endParaRPr lang="en-US" dirty="0"/>
          </a:p>
        </p:txBody>
      </p:sp>
      <p:sp>
        <p:nvSpPr>
          <p:cNvPr id="3" name="Content Placeholder 2">
            <a:extLst>
              <a:ext uri="{FF2B5EF4-FFF2-40B4-BE49-F238E27FC236}">
                <a16:creationId xmlns:a16="http://schemas.microsoft.com/office/drawing/2014/main" id="{59F87A14-1E08-D4C8-08AB-89480EFEADB5}"/>
              </a:ext>
            </a:extLst>
          </p:cNvPr>
          <p:cNvSpPr>
            <a:spLocks noGrp="1"/>
          </p:cNvSpPr>
          <p:nvPr>
            <p:ph idx="1"/>
          </p:nvPr>
        </p:nvSpPr>
        <p:spPr/>
        <p:txBody>
          <a:bodyPr/>
          <a:lstStyle/>
          <a:p>
            <a:r>
              <a:rPr lang="en-US" dirty="0"/>
              <a:t>Helpful Resources while filing </a:t>
            </a:r>
          </a:p>
          <a:p>
            <a:pPr lvl="1"/>
            <a:r>
              <a:rPr lang="en-US" dirty="0"/>
              <a:t>OCR Case Processing Manual (CPM): </a:t>
            </a:r>
          </a:p>
          <a:p>
            <a:pPr lvl="2"/>
            <a:r>
              <a:rPr lang="en-US" dirty="0"/>
              <a:t>Provides information on how OCR investigates and resolves complaints</a:t>
            </a:r>
          </a:p>
          <a:p>
            <a:pPr lvl="2"/>
            <a:r>
              <a:rPr lang="en-US" dirty="0">
                <a:hlinkClick r:id="rId2"/>
              </a:rPr>
              <a:t>https://www2.ed.gov/about/offices/list/ocr/docs/ocrcpm.pdf</a:t>
            </a:r>
            <a:endParaRPr lang="en-US" dirty="0"/>
          </a:p>
          <a:p>
            <a:pPr marL="685800" lvl="2"/>
            <a:r>
              <a:rPr lang="en-US" dirty="0"/>
              <a:t>How to File a Complaint with OCR webpage: </a:t>
            </a:r>
          </a:p>
          <a:p>
            <a:pPr marL="1143000" lvl="3"/>
            <a:r>
              <a:rPr lang="en-US" dirty="0">
                <a:hlinkClick r:id="rId3"/>
              </a:rPr>
              <a:t>https://www2.ed.gov/about/offices/list/ocr/docs/howto.html?src=rt</a:t>
            </a:r>
            <a:endParaRPr lang="en-US" dirty="0"/>
          </a:p>
          <a:p>
            <a:pPr marL="685800" lvl="3"/>
            <a:r>
              <a:rPr lang="en-US" dirty="0"/>
              <a:t>Reading Room: </a:t>
            </a:r>
          </a:p>
          <a:p>
            <a:pPr marL="1143000" lvl="4"/>
            <a:r>
              <a:rPr lang="en-US" dirty="0"/>
              <a:t>You can research past OCR case resolutions</a:t>
            </a:r>
          </a:p>
          <a:p>
            <a:pPr marL="1143000" lvl="4"/>
            <a:r>
              <a:rPr lang="en-US" dirty="0">
                <a:hlinkClick r:id="rId4"/>
              </a:rPr>
              <a:t>https://www2.ed.gov/about/offices/list/ocr/frontpage/faq/readingroom.html</a:t>
            </a:r>
            <a:endParaRPr lang="en-US" dirty="0"/>
          </a:p>
          <a:p>
            <a:pPr marL="0" lvl="4" indent="0">
              <a:buNone/>
            </a:pPr>
            <a:endParaRPr lang="en-US" dirty="0"/>
          </a:p>
          <a:p>
            <a:pPr marL="1143000" lvl="4"/>
            <a:endParaRPr lang="en-US" dirty="0"/>
          </a:p>
          <a:p>
            <a:pPr marL="914400" lvl="3" indent="0">
              <a:buNone/>
            </a:pPr>
            <a:endParaRPr lang="en-US" dirty="0"/>
          </a:p>
        </p:txBody>
      </p:sp>
      <p:sp>
        <p:nvSpPr>
          <p:cNvPr id="4" name="Slide Number Placeholder 3">
            <a:extLst>
              <a:ext uri="{FF2B5EF4-FFF2-40B4-BE49-F238E27FC236}">
                <a16:creationId xmlns:a16="http://schemas.microsoft.com/office/drawing/2014/main" id="{F4105515-42A0-1033-BEC8-5D6FCB720F46}"/>
              </a:ext>
            </a:extLst>
          </p:cNvPr>
          <p:cNvSpPr>
            <a:spLocks noGrp="1"/>
          </p:cNvSpPr>
          <p:nvPr>
            <p:ph type="sldNum" sz="quarter" idx="12"/>
          </p:nvPr>
        </p:nvSpPr>
        <p:spPr/>
        <p:txBody>
          <a:bodyPr/>
          <a:lstStyle/>
          <a:p>
            <a:fld id="{0AB1E767-4ECF-4D9D-BBBF-458554614D12}" type="slidenum">
              <a:rPr lang="en-US" smtClean="0"/>
              <a:t>18</a:t>
            </a:fld>
            <a:endParaRPr lang="en-US"/>
          </a:p>
        </p:txBody>
      </p:sp>
    </p:spTree>
    <p:extLst>
      <p:ext uri="{BB962C8B-B14F-4D97-AF65-F5344CB8AC3E}">
        <p14:creationId xmlns:p14="http://schemas.microsoft.com/office/powerpoint/2010/main" val="1693881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4EED6-9A24-526F-FB96-2749DC57F971}"/>
              </a:ext>
            </a:extLst>
          </p:cNvPr>
          <p:cNvSpPr>
            <a:spLocks noGrp="1"/>
          </p:cNvSpPr>
          <p:nvPr>
            <p:ph type="title"/>
          </p:nvPr>
        </p:nvSpPr>
        <p:spPr/>
        <p:txBody>
          <a:bodyPr/>
          <a:lstStyle/>
          <a:p>
            <a:r>
              <a:rPr lang="en-US" dirty="0"/>
              <a:t>OCR Consent Form </a:t>
            </a:r>
          </a:p>
        </p:txBody>
      </p:sp>
      <p:sp>
        <p:nvSpPr>
          <p:cNvPr id="3" name="Content Placeholder 2">
            <a:extLst>
              <a:ext uri="{FF2B5EF4-FFF2-40B4-BE49-F238E27FC236}">
                <a16:creationId xmlns:a16="http://schemas.microsoft.com/office/drawing/2014/main" id="{4DAD3140-AEA1-AC25-F6BF-1023DE8F8C9C}"/>
              </a:ext>
            </a:extLst>
          </p:cNvPr>
          <p:cNvSpPr>
            <a:spLocks noGrp="1"/>
          </p:cNvSpPr>
          <p:nvPr>
            <p:ph idx="1"/>
          </p:nvPr>
        </p:nvSpPr>
        <p:spPr/>
        <p:txBody>
          <a:bodyPr/>
          <a:lstStyle/>
          <a:p>
            <a:r>
              <a:rPr lang="en-US" dirty="0"/>
              <a:t>A </a:t>
            </a:r>
            <a:r>
              <a:rPr lang="en-US" b="1" dirty="0"/>
              <a:t>CONSENT FORM </a:t>
            </a:r>
            <a:r>
              <a:rPr lang="en-US" dirty="0"/>
              <a:t>may be required to in addition to the complaint when the disclosure of the identity of the complainant is necessary in order to resolve the complaint.</a:t>
            </a:r>
          </a:p>
          <a:p>
            <a:r>
              <a:rPr lang="en-US" dirty="0"/>
              <a:t>OCR will require written consent before proceeding. </a:t>
            </a:r>
          </a:p>
          <a:p>
            <a:r>
              <a:rPr lang="en-US" dirty="0"/>
              <a:t>OCR may close the case if the consent form is not provided. </a:t>
            </a:r>
          </a:p>
          <a:p>
            <a:r>
              <a:rPr lang="en-US" dirty="0"/>
              <a:t>You may send via fax, email, or mail.</a:t>
            </a:r>
          </a:p>
          <a:p>
            <a:r>
              <a:rPr lang="en-US" dirty="0"/>
              <a:t>The consent form can be found here: </a:t>
            </a:r>
          </a:p>
          <a:p>
            <a:pPr lvl="1"/>
            <a:r>
              <a:rPr lang="en-US" dirty="0">
                <a:hlinkClick r:id="rId2"/>
              </a:rPr>
              <a:t>https://www2.ed.gov/about/offices/list/ocr/edlite-consentform.html</a:t>
            </a:r>
            <a:endParaRPr lang="en-US" dirty="0"/>
          </a:p>
          <a:p>
            <a:pPr lvl="1"/>
            <a:endParaRPr lang="en-US" dirty="0"/>
          </a:p>
        </p:txBody>
      </p:sp>
      <p:sp>
        <p:nvSpPr>
          <p:cNvPr id="4" name="Slide Number Placeholder 3">
            <a:extLst>
              <a:ext uri="{FF2B5EF4-FFF2-40B4-BE49-F238E27FC236}">
                <a16:creationId xmlns:a16="http://schemas.microsoft.com/office/drawing/2014/main" id="{59E693E0-46E7-BE87-04FC-13387CE9E0E2}"/>
              </a:ext>
            </a:extLst>
          </p:cNvPr>
          <p:cNvSpPr>
            <a:spLocks noGrp="1"/>
          </p:cNvSpPr>
          <p:nvPr>
            <p:ph type="sldNum" sz="quarter" idx="12"/>
          </p:nvPr>
        </p:nvSpPr>
        <p:spPr/>
        <p:txBody>
          <a:bodyPr/>
          <a:lstStyle/>
          <a:p>
            <a:fld id="{0AB1E767-4ECF-4D9D-BBBF-458554614D12}" type="slidenum">
              <a:rPr lang="en-US" smtClean="0"/>
              <a:t>19</a:t>
            </a:fld>
            <a:endParaRPr lang="en-US"/>
          </a:p>
        </p:txBody>
      </p:sp>
    </p:spTree>
    <p:extLst>
      <p:ext uri="{BB962C8B-B14F-4D97-AF65-F5344CB8AC3E}">
        <p14:creationId xmlns:p14="http://schemas.microsoft.com/office/powerpoint/2010/main" val="3775332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A9AFE-EC6D-41AE-9680-BA6611986466}"/>
              </a:ext>
            </a:extLst>
          </p:cNvPr>
          <p:cNvSpPr>
            <a:spLocks noGrp="1"/>
          </p:cNvSpPr>
          <p:nvPr>
            <p:ph type="ctrTitle"/>
          </p:nvPr>
        </p:nvSpPr>
        <p:spPr>
          <a:xfrm>
            <a:off x="717637" y="3280163"/>
            <a:ext cx="8456246" cy="1872639"/>
          </a:xfrm>
        </p:spPr>
        <p:txBody>
          <a:bodyPr/>
          <a:lstStyle/>
          <a:p>
            <a:r>
              <a:rPr lang="en-US" dirty="0"/>
              <a:t>Your Presenter</a:t>
            </a:r>
          </a:p>
        </p:txBody>
      </p:sp>
      <p:sp>
        <p:nvSpPr>
          <p:cNvPr id="3" name="Slide Number Placeholder 2">
            <a:extLst>
              <a:ext uri="{FF2B5EF4-FFF2-40B4-BE49-F238E27FC236}">
                <a16:creationId xmlns:a16="http://schemas.microsoft.com/office/drawing/2014/main" id="{F5589AE1-BE1C-7989-0B9B-7FE36DA1137A}"/>
              </a:ext>
            </a:extLst>
          </p:cNvPr>
          <p:cNvSpPr>
            <a:spLocks noGrp="1"/>
          </p:cNvSpPr>
          <p:nvPr>
            <p:ph type="sldNum" sz="quarter" idx="12"/>
          </p:nvPr>
        </p:nvSpPr>
        <p:spPr/>
        <p:txBody>
          <a:bodyPr/>
          <a:lstStyle/>
          <a:p>
            <a:fld id="{0AB1E767-4ECF-4D9D-BBBF-458554614D12}" type="slidenum">
              <a:rPr lang="en-US" smtClean="0"/>
              <a:t>2</a:t>
            </a:fld>
            <a:endParaRPr lang="en-US"/>
          </a:p>
        </p:txBody>
      </p:sp>
    </p:spTree>
    <p:extLst>
      <p:ext uri="{BB962C8B-B14F-4D97-AF65-F5344CB8AC3E}">
        <p14:creationId xmlns:p14="http://schemas.microsoft.com/office/powerpoint/2010/main" val="2211728248"/>
      </p:ext>
    </p:extLst>
  </p:cSld>
  <p:clrMapOvr>
    <a:masterClrMapping/>
  </p:clrMapOvr>
  <mc:AlternateContent xmlns:mc="http://schemas.openxmlformats.org/markup-compatibility/2006" xmlns:p14="http://schemas.microsoft.com/office/powerpoint/2010/main">
    <mc:Choice Requires="p14">
      <p:transition spd="slow" p14:dur="2000" advTm="3635"/>
    </mc:Choice>
    <mc:Fallback xmlns="">
      <p:transition spd="slow" advTm="3635"/>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A8665-523A-A49A-CF25-60823CE684E2}"/>
              </a:ext>
            </a:extLst>
          </p:cNvPr>
          <p:cNvSpPr>
            <a:spLocks noGrp="1"/>
          </p:cNvSpPr>
          <p:nvPr>
            <p:ph type="title"/>
          </p:nvPr>
        </p:nvSpPr>
        <p:spPr/>
        <p:txBody>
          <a:bodyPr/>
          <a:lstStyle/>
          <a:p>
            <a:r>
              <a:rPr lang="en-US" dirty="0"/>
              <a:t>What Happens Next? (1 of 2)  </a:t>
            </a:r>
          </a:p>
        </p:txBody>
      </p:sp>
      <p:sp>
        <p:nvSpPr>
          <p:cNvPr id="3" name="Content Placeholder 2">
            <a:extLst>
              <a:ext uri="{FF2B5EF4-FFF2-40B4-BE49-F238E27FC236}">
                <a16:creationId xmlns:a16="http://schemas.microsoft.com/office/drawing/2014/main" id="{89AB932D-2EDA-1F57-7C23-01DB3BFD96CB}"/>
              </a:ext>
            </a:extLst>
          </p:cNvPr>
          <p:cNvSpPr>
            <a:spLocks noGrp="1"/>
          </p:cNvSpPr>
          <p:nvPr>
            <p:ph idx="1"/>
          </p:nvPr>
        </p:nvSpPr>
        <p:spPr/>
        <p:txBody>
          <a:bodyPr/>
          <a:lstStyle/>
          <a:p>
            <a:endParaRPr lang="en-US" dirty="0"/>
          </a:p>
          <a:p>
            <a:r>
              <a:rPr lang="en-US" dirty="0"/>
              <a:t>OCR will evaluate the complaint for sufficiency (e.g. anonymous correspondence, inquiries that solely seek advice, or oral and not written communications may be deemed insufficient). </a:t>
            </a:r>
          </a:p>
          <a:p>
            <a:r>
              <a:rPr lang="en-US" dirty="0"/>
              <a:t>OCR will evaluate if it has jurisdiction</a:t>
            </a:r>
          </a:p>
          <a:p>
            <a:pPr lvl="1"/>
            <a:r>
              <a:rPr lang="en-US" sz="2400" dirty="0"/>
              <a:t>Does the complaint allege discrimination based on race, color, national origin, sex, </a:t>
            </a:r>
            <a:r>
              <a:rPr lang="en-US" sz="2400" b="1" dirty="0"/>
              <a:t>disability,</a:t>
            </a:r>
            <a:r>
              <a:rPr lang="en-US" sz="2400" dirty="0"/>
              <a:t> or age? </a:t>
            </a:r>
          </a:p>
          <a:p>
            <a:pPr lvl="1"/>
            <a:r>
              <a:rPr lang="en-US" sz="2400" dirty="0"/>
              <a:t>Is the entity being complained of a recipient of federal funds (</a:t>
            </a:r>
            <a:r>
              <a:rPr lang="en-US" sz="2400" b="1" dirty="0"/>
              <a:t>Section</a:t>
            </a:r>
            <a:r>
              <a:rPr lang="en-US" sz="2400" dirty="0"/>
              <a:t> </a:t>
            </a:r>
            <a:r>
              <a:rPr lang="en-US" sz="2400" b="1" dirty="0"/>
              <a:t>504</a:t>
            </a:r>
            <a:r>
              <a:rPr lang="en-US" sz="2400" dirty="0"/>
              <a:t>) or state or local government entity (</a:t>
            </a:r>
            <a:r>
              <a:rPr lang="en-US" sz="2400" b="1" dirty="0"/>
              <a:t>ADA, Title II</a:t>
            </a:r>
            <a:r>
              <a:rPr lang="en-US" sz="2400" dirty="0"/>
              <a:t>)?</a:t>
            </a:r>
          </a:p>
        </p:txBody>
      </p:sp>
      <p:sp>
        <p:nvSpPr>
          <p:cNvPr id="4" name="Slide Number Placeholder 3">
            <a:extLst>
              <a:ext uri="{FF2B5EF4-FFF2-40B4-BE49-F238E27FC236}">
                <a16:creationId xmlns:a16="http://schemas.microsoft.com/office/drawing/2014/main" id="{287F60CE-42FE-B4D7-2479-175E5B22825D}"/>
              </a:ext>
            </a:extLst>
          </p:cNvPr>
          <p:cNvSpPr>
            <a:spLocks noGrp="1"/>
          </p:cNvSpPr>
          <p:nvPr>
            <p:ph type="sldNum" sz="quarter" idx="12"/>
          </p:nvPr>
        </p:nvSpPr>
        <p:spPr/>
        <p:txBody>
          <a:bodyPr/>
          <a:lstStyle/>
          <a:p>
            <a:fld id="{0AB1E767-4ECF-4D9D-BBBF-458554614D12}" type="slidenum">
              <a:rPr lang="en-US" smtClean="0"/>
              <a:t>20</a:t>
            </a:fld>
            <a:endParaRPr lang="en-US"/>
          </a:p>
        </p:txBody>
      </p:sp>
    </p:spTree>
    <p:extLst>
      <p:ext uri="{BB962C8B-B14F-4D97-AF65-F5344CB8AC3E}">
        <p14:creationId xmlns:p14="http://schemas.microsoft.com/office/powerpoint/2010/main" val="3213918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0D9E9-9B29-A3D9-D5FE-96AADC908453}"/>
              </a:ext>
            </a:extLst>
          </p:cNvPr>
          <p:cNvSpPr>
            <a:spLocks noGrp="1"/>
          </p:cNvSpPr>
          <p:nvPr>
            <p:ph type="title"/>
          </p:nvPr>
        </p:nvSpPr>
        <p:spPr/>
        <p:txBody>
          <a:bodyPr/>
          <a:lstStyle/>
          <a:p>
            <a:r>
              <a:rPr lang="en-US" dirty="0"/>
              <a:t>What Happens Next? (2 of 2) </a:t>
            </a:r>
          </a:p>
        </p:txBody>
      </p:sp>
      <p:sp>
        <p:nvSpPr>
          <p:cNvPr id="3" name="Content Placeholder 2">
            <a:extLst>
              <a:ext uri="{FF2B5EF4-FFF2-40B4-BE49-F238E27FC236}">
                <a16:creationId xmlns:a16="http://schemas.microsoft.com/office/drawing/2014/main" id="{A627B5AA-3A3A-CB3B-3762-DB3877F1A9DF}"/>
              </a:ext>
            </a:extLst>
          </p:cNvPr>
          <p:cNvSpPr>
            <a:spLocks noGrp="1"/>
          </p:cNvSpPr>
          <p:nvPr>
            <p:ph idx="1"/>
          </p:nvPr>
        </p:nvSpPr>
        <p:spPr/>
        <p:txBody>
          <a:bodyPr/>
          <a:lstStyle/>
          <a:p>
            <a:r>
              <a:rPr lang="en-US" dirty="0"/>
              <a:t>OCR will assign a case number and establish a file. </a:t>
            </a:r>
          </a:p>
          <a:p>
            <a:r>
              <a:rPr lang="en-US" dirty="0"/>
              <a:t>OCR will send an acknowledgement letter to the complainant that acknowledges, in writing, the receipt of the complaint informs the complainant that the complaint will be evaluated (e.g. timeliness or waiver) to determine whether OCR will proceed to investigate the allegations and that further communications about complaint processing will be forthcoming. </a:t>
            </a:r>
          </a:p>
          <a:p>
            <a:r>
              <a:rPr lang="en-US" dirty="0"/>
              <a:t>OCR will open the complaint allegations for investigation and will notify you in writing of such.</a:t>
            </a:r>
          </a:p>
          <a:p>
            <a:endParaRPr lang="en-US"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13AA3FE8-4BC1-0A51-C025-6B3083CA49AB}"/>
              </a:ext>
            </a:extLst>
          </p:cNvPr>
          <p:cNvSpPr>
            <a:spLocks noGrp="1"/>
          </p:cNvSpPr>
          <p:nvPr>
            <p:ph type="sldNum" sz="quarter" idx="12"/>
          </p:nvPr>
        </p:nvSpPr>
        <p:spPr/>
        <p:txBody>
          <a:bodyPr/>
          <a:lstStyle/>
          <a:p>
            <a:fld id="{0AB1E767-4ECF-4D9D-BBBF-458554614D12}" type="slidenum">
              <a:rPr lang="en-US" smtClean="0"/>
              <a:t>21</a:t>
            </a:fld>
            <a:endParaRPr lang="en-US"/>
          </a:p>
        </p:txBody>
      </p:sp>
    </p:spTree>
    <p:extLst>
      <p:ext uri="{BB962C8B-B14F-4D97-AF65-F5344CB8AC3E}">
        <p14:creationId xmlns:p14="http://schemas.microsoft.com/office/powerpoint/2010/main" val="27563765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CCB90-0F0A-F860-71FF-90836617243A}"/>
              </a:ext>
            </a:extLst>
          </p:cNvPr>
          <p:cNvSpPr>
            <a:spLocks noGrp="1"/>
          </p:cNvSpPr>
          <p:nvPr>
            <p:ph type="title"/>
          </p:nvPr>
        </p:nvSpPr>
        <p:spPr/>
        <p:txBody>
          <a:bodyPr/>
          <a:lstStyle/>
          <a:p>
            <a:r>
              <a:rPr lang="en-US" dirty="0"/>
              <a:t>Possible Outcomes (1 of 4) </a:t>
            </a:r>
          </a:p>
        </p:txBody>
      </p:sp>
      <p:sp>
        <p:nvSpPr>
          <p:cNvPr id="3" name="Content Placeholder 2">
            <a:extLst>
              <a:ext uri="{FF2B5EF4-FFF2-40B4-BE49-F238E27FC236}">
                <a16:creationId xmlns:a16="http://schemas.microsoft.com/office/drawing/2014/main" id="{9BC4F3E5-8DC5-51F3-569F-CE80EEDE0FCE}"/>
              </a:ext>
            </a:extLst>
          </p:cNvPr>
          <p:cNvSpPr>
            <a:spLocks noGrp="1"/>
          </p:cNvSpPr>
          <p:nvPr>
            <p:ph idx="1"/>
          </p:nvPr>
        </p:nvSpPr>
        <p:spPr/>
        <p:txBody>
          <a:bodyPr/>
          <a:lstStyle/>
          <a:p>
            <a:r>
              <a:rPr lang="en-US" u="sng" dirty="0"/>
              <a:t>Rapid Resolution Process (RRP)</a:t>
            </a:r>
          </a:p>
          <a:p>
            <a:pPr lvl="1"/>
            <a:r>
              <a:rPr lang="en-US" dirty="0"/>
              <a:t>Expedited case processing approach that can be used to resolve the case either during the evaluation stage or after OCR notifies the complainant that it is opening an investigation.</a:t>
            </a:r>
          </a:p>
          <a:p>
            <a:pPr marL="457200" lvl="1" indent="0">
              <a:buNone/>
            </a:pPr>
            <a:r>
              <a:rPr lang="en-US" dirty="0"/>
              <a:t> </a:t>
            </a:r>
          </a:p>
          <a:p>
            <a:pPr lvl="1"/>
            <a:r>
              <a:rPr lang="en-US" dirty="0"/>
              <a:t>If OCR determines that the complaint is appropriate for RRP, it will contact the recipient to determine if the recipient is interested in immediately resolving or has taken action to resolve the complaint allegations. </a:t>
            </a:r>
          </a:p>
          <a:p>
            <a:pPr lvl="1"/>
            <a:endParaRPr lang="en-US" dirty="0"/>
          </a:p>
        </p:txBody>
      </p:sp>
      <p:sp>
        <p:nvSpPr>
          <p:cNvPr id="4" name="Slide Number Placeholder 3">
            <a:extLst>
              <a:ext uri="{FF2B5EF4-FFF2-40B4-BE49-F238E27FC236}">
                <a16:creationId xmlns:a16="http://schemas.microsoft.com/office/drawing/2014/main" id="{7E14E2AF-8B22-1BE8-7E82-D8DEC967F602}"/>
              </a:ext>
            </a:extLst>
          </p:cNvPr>
          <p:cNvSpPr>
            <a:spLocks noGrp="1"/>
          </p:cNvSpPr>
          <p:nvPr>
            <p:ph type="sldNum" sz="quarter" idx="12"/>
          </p:nvPr>
        </p:nvSpPr>
        <p:spPr/>
        <p:txBody>
          <a:bodyPr/>
          <a:lstStyle/>
          <a:p>
            <a:fld id="{0AB1E767-4ECF-4D9D-BBBF-458554614D12}" type="slidenum">
              <a:rPr lang="en-US" smtClean="0"/>
              <a:t>22</a:t>
            </a:fld>
            <a:endParaRPr lang="en-US"/>
          </a:p>
        </p:txBody>
      </p:sp>
    </p:spTree>
    <p:extLst>
      <p:ext uri="{BB962C8B-B14F-4D97-AF65-F5344CB8AC3E}">
        <p14:creationId xmlns:p14="http://schemas.microsoft.com/office/powerpoint/2010/main" val="2448784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1BFAC-8F46-9E62-99CD-F235985DC699}"/>
              </a:ext>
            </a:extLst>
          </p:cNvPr>
          <p:cNvSpPr>
            <a:spLocks noGrp="1"/>
          </p:cNvSpPr>
          <p:nvPr>
            <p:ph type="title"/>
          </p:nvPr>
        </p:nvSpPr>
        <p:spPr/>
        <p:txBody>
          <a:bodyPr/>
          <a:lstStyle/>
          <a:p>
            <a:r>
              <a:rPr lang="en-US" dirty="0"/>
              <a:t>Possible Outcomes (2 of 4) </a:t>
            </a:r>
          </a:p>
        </p:txBody>
      </p:sp>
      <p:sp>
        <p:nvSpPr>
          <p:cNvPr id="3" name="Content Placeholder 2">
            <a:extLst>
              <a:ext uri="{FF2B5EF4-FFF2-40B4-BE49-F238E27FC236}">
                <a16:creationId xmlns:a16="http://schemas.microsoft.com/office/drawing/2014/main" id="{0E33AC32-DF89-EC43-A0F7-F2AAB84AC3F4}"/>
              </a:ext>
            </a:extLst>
          </p:cNvPr>
          <p:cNvSpPr>
            <a:spLocks noGrp="1"/>
          </p:cNvSpPr>
          <p:nvPr>
            <p:ph idx="1"/>
          </p:nvPr>
        </p:nvSpPr>
        <p:spPr/>
        <p:txBody>
          <a:bodyPr/>
          <a:lstStyle/>
          <a:p>
            <a:r>
              <a:rPr lang="en-US" sz="2200" u="sng" dirty="0"/>
              <a:t>Facilitated Resolution Between the Parties (FRBP)</a:t>
            </a:r>
          </a:p>
          <a:p>
            <a:pPr lvl="1"/>
            <a:r>
              <a:rPr lang="en-US" sz="2000" dirty="0"/>
              <a:t>The parties may voluntarily resolve the complaint allegations. If OCR determines that the complaint is appropriate for FRBP, it will contact the parties to offer this resolution option. It is Confidential. The Investigation can be suspended for 30 calendar days. </a:t>
            </a:r>
          </a:p>
          <a:p>
            <a:pPr lvl="1"/>
            <a:r>
              <a:rPr lang="en-US" sz="2000" dirty="0"/>
              <a:t>OCR’s Role in FRBP </a:t>
            </a:r>
          </a:p>
          <a:p>
            <a:pPr lvl="2"/>
            <a:r>
              <a:rPr lang="en-US" dirty="0"/>
              <a:t>Impartial, confidential facilitator between the parties; </a:t>
            </a:r>
          </a:p>
          <a:p>
            <a:pPr lvl="2"/>
            <a:r>
              <a:rPr lang="en-US" dirty="0"/>
              <a:t>Inform the parties of the procedures; </a:t>
            </a:r>
          </a:p>
          <a:p>
            <a:pPr lvl="2"/>
            <a:r>
              <a:rPr lang="en-US" dirty="0"/>
              <a:t>Review allegations with the parties and assist both parties in understanding the pertinent legal standards and possible remedies; </a:t>
            </a:r>
          </a:p>
          <a:p>
            <a:pPr lvl="2"/>
            <a:r>
              <a:rPr lang="en-US" dirty="0"/>
              <a:t>Offer assistance with reducing any resolution to writing. </a:t>
            </a:r>
          </a:p>
          <a:p>
            <a:pPr lvl="2"/>
            <a:r>
              <a:rPr lang="en-US" dirty="0"/>
              <a:t>When an agreement is reached, OCR will issue a closure letter reflecting the resolution of the complaint by agreement of the parties. OCR will not monitor.</a:t>
            </a:r>
          </a:p>
          <a:p>
            <a:pPr lvl="1"/>
            <a:endParaRPr lang="en-US" dirty="0"/>
          </a:p>
        </p:txBody>
      </p:sp>
      <p:sp>
        <p:nvSpPr>
          <p:cNvPr id="4" name="Slide Number Placeholder 3">
            <a:extLst>
              <a:ext uri="{FF2B5EF4-FFF2-40B4-BE49-F238E27FC236}">
                <a16:creationId xmlns:a16="http://schemas.microsoft.com/office/drawing/2014/main" id="{541F36F0-97B6-946F-5115-8D5F1CDDA152}"/>
              </a:ext>
            </a:extLst>
          </p:cNvPr>
          <p:cNvSpPr>
            <a:spLocks noGrp="1"/>
          </p:cNvSpPr>
          <p:nvPr>
            <p:ph type="sldNum" sz="quarter" idx="12"/>
          </p:nvPr>
        </p:nvSpPr>
        <p:spPr/>
        <p:txBody>
          <a:bodyPr/>
          <a:lstStyle/>
          <a:p>
            <a:fld id="{0AB1E767-4ECF-4D9D-BBBF-458554614D12}" type="slidenum">
              <a:rPr lang="en-US" smtClean="0"/>
              <a:t>23</a:t>
            </a:fld>
            <a:endParaRPr lang="en-US"/>
          </a:p>
        </p:txBody>
      </p:sp>
    </p:spTree>
    <p:extLst>
      <p:ext uri="{BB962C8B-B14F-4D97-AF65-F5344CB8AC3E}">
        <p14:creationId xmlns:p14="http://schemas.microsoft.com/office/powerpoint/2010/main" val="2384126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D6962-B7B3-E1F5-F0B8-EC2C1570DB5D}"/>
              </a:ext>
            </a:extLst>
          </p:cNvPr>
          <p:cNvSpPr>
            <a:spLocks noGrp="1"/>
          </p:cNvSpPr>
          <p:nvPr>
            <p:ph type="title"/>
          </p:nvPr>
        </p:nvSpPr>
        <p:spPr/>
        <p:txBody>
          <a:bodyPr/>
          <a:lstStyle/>
          <a:p>
            <a:r>
              <a:rPr lang="en-US" dirty="0"/>
              <a:t> Possible Outcomes (3 of 4) </a:t>
            </a:r>
          </a:p>
        </p:txBody>
      </p:sp>
      <p:sp>
        <p:nvSpPr>
          <p:cNvPr id="3" name="Content Placeholder 2">
            <a:extLst>
              <a:ext uri="{FF2B5EF4-FFF2-40B4-BE49-F238E27FC236}">
                <a16:creationId xmlns:a16="http://schemas.microsoft.com/office/drawing/2014/main" id="{2AAFE685-799C-F1D0-46B3-1D336106A362}"/>
              </a:ext>
            </a:extLst>
          </p:cNvPr>
          <p:cNvSpPr>
            <a:spLocks noGrp="1"/>
          </p:cNvSpPr>
          <p:nvPr>
            <p:ph idx="1"/>
          </p:nvPr>
        </p:nvSpPr>
        <p:spPr/>
        <p:txBody>
          <a:bodyPr/>
          <a:lstStyle/>
          <a:p>
            <a:r>
              <a:rPr lang="en-US" u="sng" dirty="0"/>
              <a:t>Resolution Agreement Reached During an Investigation </a:t>
            </a:r>
          </a:p>
          <a:p>
            <a:pPr lvl="1"/>
            <a:r>
              <a:rPr lang="en-US" dirty="0"/>
              <a:t>Can occur any time when, prior to the point when OCR issues a draft letter of finding, the recipient expresses an interest in resolving the allegations. </a:t>
            </a:r>
          </a:p>
          <a:p>
            <a:pPr lvl="1"/>
            <a:r>
              <a:rPr lang="en-US" dirty="0"/>
              <a:t>OCR determines that it is appropriate to resolve the allegations through a resolution agreement. </a:t>
            </a:r>
          </a:p>
          <a:p>
            <a:pPr lvl="1"/>
            <a:r>
              <a:rPr lang="en-US" dirty="0"/>
              <a:t>Once a resolution agreement is reached, OCR will monitor its implementation until the recipient has fulfilled the terms and obligations of the agreement. </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509ED6BE-5A7D-B8DF-3438-109AEC7305E3}"/>
              </a:ext>
            </a:extLst>
          </p:cNvPr>
          <p:cNvSpPr>
            <a:spLocks noGrp="1"/>
          </p:cNvSpPr>
          <p:nvPr>
            <p:ph type="sldNum" sz="quarter" idx="12"/>
          </p:nvPr>
        </p:nvSpPr>
        <p:spPr/>
        <p:txBody>
          <a:bodyPr/>
          <a:lstStyle/>
          <a:p>
            <a:fld id="{0AB1E767-4ECF-4D9D-BBBF-458554614D12}" type="slidenum">
              <a:rPr lang="en-US" smtClean="0"/>
              <a:t>24</a:t>
            </a:fld>
            <a:endParaRPr lang="en-US"/>
          </a:p>
        </p:txBody>
      </p:sp>
    </p:spTree>
    <p:extLst>
      <p:ext uri="{BB962C8B-B14F-4D97-AF65-F5344CB8AC3E}">
        <p14:creationId xmlns:p14="http://schemas.microsoft.com/office/powerpoint/2010/main" val="28407747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0BE62-FC2C-9545-D889-66031108E000}"/>
              </a:ext>
            </a:extLst>
          </p:cNvPr>
          <p:cNvSpPr>
            <a:spLocks noGrp="1"/>
          </p:cNvSpPr>
          <p:nvPr>
            <p:ph type="title"/>
          </p:nvPr>
        </p:nvSpPr>
        <p:spPr/>
        <p:txBody>
          <a:bodyPr/>
          <a:lstStyle/>
          <a:p>
            <a:r>
              <a:rPr lang="en-US" dirty="0"/>
              <a:t>Possible Outcomes (4 of 4)</a:t>
            </a:r>
          </a:p>
        </p:txBody>
      </p:sp>
      <p:sp>
        <p:nvSpPr>
          <p:cNvPr id="3" name="Content Placeholder 2">
            <a:extLst>
              <a:ext uri="{FF2B5EF4-FFF2-40B4-BE49-F238E27FC236}">
                <a16:creationId xmlns:a16="http://schemas.microsoft.com/office/drawing/2014/main" id="{79A7AF77-B9DD-B47C-32F2-B590551BB427}"/>
              </a:ext>
            </a:extLst>
          </p:cNvPr>
          <p:cNvSpPr>
            <a:spLocks noGrp="1"/>
          </p:cNvSpPr>
          <p:nvPr>
            <p:ph idx="1"/>
          </p:nvPr>
        </p:nvSpPr>
        <p:spPr>
          <a:xfrm>
            <a:off x="586408" y="1715444"/>
            <a:ext cx="11019183" cy="4351338"/>
          </a:xfrm>
        </p:spPr>
        <p:txBody>
          <a:bodyPr/>
          <a:lstStyle/>
          <a:p>
            <a:r>
              <a:rPr lang="en-US" sz="2200" u="sng" dirty="0"/>
              <a:t>Investigative Determinations </a:t>
            </a:r>
          </a:p>
          <a:p>
            <a:pPr lvl="1"/>
            <a:r>
              <a:rPr lang="en-US" dirty="0"/>
              <a:t>At the conclusion of an investigation, OCR will determine, using a preponderance of the evidence standard, whether: </a:t>
            </a:r>
          </a:p>
          <a:p>
            <a:pPr lvl="2"/>
            <a:r>
              <a:rPr lang="en-US" sz="2200" dirty="0"/>
              <a:t>There is insufficient evidence to support a conclusion of noncompliance, or </a:t>
            </a:r>
          </a:p>
          <a:p>
            <a:pPr lvl="2"/>
            <a:r>
              <a:rPr lang="en-US" sz="2200" dirty="0"/>
              <a:t>The evidence supports a conclusion of noncompliance. </a:t>
            </a:r>
          </a:p>
          <a:p>
            <a:pPr marL="685800" lvl="2"/>
            <a:r>
              <a:rPr lang="en-US" sz="2200" dirty="0"/>
              <a:t>Insufficient Evidence Determination </a:t>
            </a:r>
          </a:p>
          <a:p>
            <a:pPr marL="1143000" lvl="3"/>
            <a:r>
              <a:rPr lang="en-US" sz="2200" dirty="0"/>
              <a:t>OCR will issue a letter of findings to the parties explaining the reasons for its decision. OCR will notify you of its appeal options. </a:t>
            </a:r>
          </a:p>
          <a:p>
            <a:pPr marL="685800" lvl="3"/>
            <a:r>
              <a:rPr lang="en-US" sz="2200" dirty="0"/>
              <a:t>Noncompliance Determination </a:t>
            </a:r>
          </a:p>
          <a:p>
            <a:pPr marL="1143000" lvl="4"/>
            <a:r>
              <a:rPr lang="en-US" sz="2200" dirty="0"/>
              <a:t>OCR will issue a letter of findings and will initiate negotiating a resolution agreement with the recipient. Once a resolution is reached, OCR will monitor. </a:t>
            </a:r>
          </a:p>
          <a:p>
            <a:pPr marL="1143000" lvl="4"/>
            <a:endParaRPr lang="en-US" dirty="0"/>
          </a:p>
        </p:txBody>
      </p:sp>
      <p:sp>
        <p:nvSpPr>
          <p:cNvPr id="4" name="Slide Number Placeholder 3">
            <a:extLst>
              <a:ext uri="{FF2B5EF4-FFF2-40B4-BE49-F238E27FC236}">
                <a16:creationId xmlns:a16="http://schemas.microsoft.com/office/drawing/2014/main" id="{923A2D11-E5B3-0B4D-023A-16775D133316}"/>
              </a:ext>
            </a:extLst>
          </p:cNvPr>
          <p:cNvSpPr>
            <a:spLocks noGrp="1"/>
          </p:cNvSpPr>
          <p:nvPr>
            <p:ph type="sldNum" sz="quarter" idx="12"/>
          </p:nvPr>
        </p:nvSpPr>
        <p:spPr/>
        <p:txBody>
          <a:bodyPr/>
          <a:lstStyle/>
          <a:p>
            <a:fld id="{0AB1E767-4ECF-4D9D-BBBF-458554614D12}" type="slidenum">
              <a:rPr lang="en-US" smtClean="0"/>
              <a:t>25</a:t>
            </a:fld>
            <a:endParaRPr lang="en-US"/>
          </a:p>
        </p:txBody>
      </p:sp>
    </p:spTree>
    <p:extLst>
      <p:ext uri="{BB962C8B-B14F-4D97-AF65-F5344CB8AC3E}">
        <p14:creationId xmlns:p14="http://schemas.microsoft.com/office/powerpoint/2010/main" val="3835143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B2BAD-F651-FA0D-856D-D336ED1B8CC0}"/>
              </a:ext>
            </a:extLst>
          </p:cNvPr>
          <p:cNvSpPr>
            <a:spLocks noGrp="1"/>
          </p:cNvSpPr>
          <p:nvPr>
            <p:ph type="title"/>
          </p:nvPr>
        </p:nvSpPr>
        <p:spPr/>
        <p:txBody>
          <a:bodyPr/>
          <a:lstStyle/>
          <a:p>
            <a:r>
              <a:rPr lang="en-US" dirty="0"/>
              <a:t>Benefits of Filing with OCR </a:t>
            </a:r>
          </a:p>
        </p:txBody>
      </p:sp>
      <p:sp>
        <p:nvSpPr>
          <p:cNvPr id="3" name="Content Placeholder 2">
            <a:extLst>
              <a:ext uri="{FF2B5EF4-FFF2-40B4-BE49-F238E27FC236}">
                <a16:creationId xmlns:a16="http://schemas.microsoft.com/office/drawing/2014/main" id="{F3110D5C-0767-D8AF-73B3-C048232E569B}"/>
              </a:ext>
            </a:extLst>
          </p:cNvPr>
          <p:cNvSpPr>
            <a:spLocks noGrp="1"/>
          </p:cNvSpPr>
          <p:nvPr>
            <p:ph idx="1"/>
          </p:nvPr>
        </p:nvSpPr>
        <p:spPr/>
        <p:txBody>
          <a:bodyPr/>
          <a:lstStyle/>
          <a:p>
            <a:endParaRPr lang="en-US" dirty="0"/>
          </a:p>
          <a:p>
            <a:endParaRPr lang="en-US" dirty="0"/>
          </a:p>
          <a:p>
            <a:r>
              <a:rPr lang="en-US" dirty="0"/>
              <a:t>Neutral Fact-Finder </a:t>
            </a:r>
          </a:p>
          <a:p>
            <a:r>
              <a:rPr lang="en-US" dirty="0"/>
              <a:t>Enforcement Authority </a:t>
            </a:r>
          </a:p>
          <a:p>
            <a:r>
              <a:rPr lang="en-US" dirty="0"/>
              <a:t>Can Address Systemic Problems and Provide Systemic Relief </a:t>
            </a:r>
          </a:p>
          <a:p>
            <a:r>
              <a:rPr lang="en-US" dirty="0"/>
              <a:t>Can Provide Monitoring </a:t>
            </a:r>
          </a:p>
          <a:p>
            <a:r>
              <a:rPr lang="en-US" dirty="0"/>
              <a:t>Can Educate Entities on Legal Obligations </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27F92170-942B-AD0E-3173-D92BC8FCD9D3}"/>
              </a:ext>
            </a:extLst>
          </p:cNvPr>
          <p:cNvSpPr>
            <a:spLocks noGrp="1"/>
          </p:cNvSpPr>
          <p:nvPr>
            <p:ph type="sldNum" sz="quarter" idx="12"/>
          </p:nvPr>
        </p:nvSpPr>
        <p:spPr/>
        <p:txBody>
          <a:bodyPr/>
          <a:lstStyle/>
          <a:p>
            <a:fld id="{0AB1E767-4ECF-4D9D-BBBF-458554614D12}" type="slidenum">
              <a:rPr lang="en-US" smtClean="0"/>
              <a:t>26</a:t>
            </a:fld>
            <a:endParaRPr lang="en-US"/>
          </a:p>
        </p:txBody>
      </p:sp>
    </p:spTree>
    <p:extLst>
      <p:ext uri="{BB962C8B-B14F-4D97-AF65-F5344CB8AC3E}">
        <p14:creationId xmlns:p14="http://schemas.microsoft.com/office/powerpoint/2010/main" val="8160951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CD364-DE82-8625-73D9-1FCC992E6705}"/>
              </a:ext>
            </a:extLst>
          </p:cNvPr>
          <p:cNvSpPr>
            <a:spLocks noGrp="1"/>
          </p:cNvSpPr>
          <p:nvPr>
            <p:ph type="title"/>
          </p:nvPr>
        </p:nvSpPr>
        <p:spPr/>
        <p:txBody>
          <a:bodyPr/>
          <a:lstStyle/>
          <a:p>
            <a:r>
              <a:rPr lang="en-US" dirty="0"/>
              <a:t>Questions? </a:t>
            </a:r>
          </a:p>
        </p:txBody>
      </p:sp>
      <p:sp>
        <p:nvSpPr>
          <p:cNvPr id="3" name="Content Placeholder 2">
            <a:extLst>
              <a:ext uri="{FF2B5EF4-FFF2-40B4-BE49-F238E27FC236}">
                <a16:creationId xmlns:a16="http://schemas.microsoft.com/office/drawing/2014/main" id="{B8C7FFCD-05D8-0F62-6F7C-1D703385A9F3}"/>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565FB775-4C74-ECD0-7BEC-FF49B48F5614}"/>
              </a:ext>
            </a:extLst>
          </p:cNvPr>
          <p:cNvSpPr>
            <a:spLocks noGrp="1"/>
          </p:cNvSpPr>
          <p:nvPr>
            <p:ph type="sldNum" sz="quarter" idx="12"/>
          </p:nvPr>
        </p:nvSpPr>
        <p:spPr/>
        <p:txBody>
          <a:bodyPr/>
          <a:lstStyle/>
          <a:p>
            <a:fld id="{0AB1E767-4ECF-4D9D-BBBF-458554614D12}" type="slidenum">
              <a:rPr lang="en-US" smtClean="0"/>
              <a:t>27</a:t>
            </a:fld>
            <a:endParaRPr lang="en-US"/>
          </a:p>
        </p:txBody>
      </p:sp>
    </p:spTree>
    <p:extLst>
      <p:ext uri="{BB962C8B-B14F-4D97-AF65-F5344CB8AC3E}">
        <p14:creationId xmlns:p14="http://schemas.microsoft.com/office/powerpoint/2010/main" val="40641097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AC450-F5B5-4493-9223-051E2D100FD2}"/>
              </a:ext>
            </a:extLst>
          </p:cNvPr>
          <p:cNvSpPr>
            <a:spLocks noGrp="1"/>
          </p:cNvSpPr>
          <p:nvPr>
            <p:ph type="ctrTitle"/>
          </p:nvPr>
        </p:nvSpPr>
        <p:spPr/>
        <p:txBody>
          <a:bodyPr/>
          <a:lstStyle/>
          <a:p>
            <a:r>
              <a:rPr lang="en-US" dirty="0"/>
              <a:t>Contact Us: </a:t>
            </a:r>
          </a:p>
        </p:txBody>
      </p:sp>
      <p:sp>
        <p:nvSpPr>
          <p:cNvPr id="3" name="Subtitle 2">
            <a:extLst>
              <a:ext uri="{FF2B5EF4-FFF2-40B4-BE49-F238E27FC236}">
                <a16:creationId xmlns:a16="http://schemas.microsoft.com/office/drawing/2014/main" id="{496DC1BB-325A-4B9D-BCDC-D737083FD59E}"/>
              </a:ext>
            </a:extLst>
          </p:cNvPr>
          <p:cNvSpPr>
            <a:spLocks noGrp="1"/>
          </p:cNvSpPr>
          <p:nvPr>
            <p:ph type="subTitle" idx="1"/>
          </p:nvPr>
        </p:nvSpPr>
        <p:spPr/>
        <p:txBody>
          <a:bodyPr/>
          <a:lstStyle/>
          <a:p>
            <a:r>
              <a:rPr lang="en-US" dirty="0"/>
              <a:t>800.342.0823</a:t>
            </a:r>
          </a:p>
          <a:p>
            <a:r>
              <a:rPr lang="en-US" dirty="0"/>
              <a:t>www.DisabilityRightsFlorida.org </a:t>
            </a:r>
          </a:p>
        </p:txBody>
      </p:sp>
      <p:sp>
        <p:nvSpPr>
          <p:cNvPr id="4" name="Slide Number Placeholder 3">
            <a:extLst>
              <a:ext uri="{FF2B5EF4-FFF2-40B4-BE49-F238E27FC236}">
                <a16:creationId xmlns:a16="http://schemas.microsoft.com/office/drawing/2014/main" id="{CBC6005E-BD9F-4D89-8D90-8E2EFED1D237}"/>
              </a:ext>
            </a:extLst>
          </p:cNvPr>
          <p:cNvSpPr>
            <a:spLocks noGrp="1"/>
          </p:cNvSpPr>
          <p:nvPr>
            <p:ph type="sldNum" sz="quarter" idx="12"/>
          </p:nvPr>
        </p:nvSpPr>
        <p:spPr/>
        <p:txBody>
          <a:bodyPr/>
          <a:lstStyle/>
          <a:p>
            <a:fld id="{87CA4C66-3711-4773-84B4-4123B0153937}" type="slidenum">
              <a:rPr lang="en-US" smtClean="0"/>
              <a:t>28</a:t>
            </a:fld>
            <a:endParaRPr lang="en-US"/>
          </a:p>
        </p:txBody>
      </p:sp>
    </p:spTree>
    <p:extLst>
      <p:ext uri="{BB962C8B-B14F-4D97-AF65-F5344CB8AC3E}">
        <p14:creationId xmlns:p14="http://schemas.microsoft.com/office/powerpoint/2010/main" val="741893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CF439-AE6E-428D-A0A4-1845C28A8CCA}"/>
              </a:ext>
            </a:extLst>
          </p:cNvPr>
          <p:cNvSpPr>
            <a:spLocks noGrp="1"/>
          </p:cNvSpPr>
          <p:nvPr>
            <p:ph type="title"/>
          </p:nvPr>
        </p:nvSpPr>
        <p:spPr/>
        <p:txBody>
          <a:bodyPr>
            <a:normAutofit/>
          </a:bodyPr>
          <a:lstStyle/>
          <a:p>
            <a:r>
              <a:rPr lang="en-US" dirty="0"/>
              <a:t>Lauren Eversole</a:t>
            </a:r>
          </a:p>
        </p:txBody>
      </p:sp>
      <p:sp>
        <p:nvSpPr>
          <p:cNvPr id="3" name="Content Placeholder 2">
            <a:extLst>
              <a:ext uri="{FF2B5EF4-FFF2-40B4-BE49-F238E27FC236}">
                <a16:creationId xmlns:a16="http://schemas.microsoft.com/office/drawing/2014/main" id="{8FEC95B4-5118-4698-B5FA-17357C634BD9}"/>
              </a:ext>
            </a:extLst>
          </p:cNvPr>
          <p:cNvSpPr>
            <a:spLocks noGrp="1"/>
          </p:cNvSpPr>
          <p:nvPr>
            <p:ph idx="1"/>
          </p:nvPr>
        </p:nvSpPr>
        <p:spPr/>
        <p:txBody>
          <a:bodyPr/>
          <a:lstStyle/>
          <a:p>
            <a:pPr>
              <a:spcBef>
                <a:spcPts val="0"/>
              </a:spcBef>
            </a:pPr>
            <a:r>
              <a:rPr lang="en-US" sz="2200" dirty="0">
                <a:effectLst/>
              </a:rPr>
              <a:t>Lauren Eversole is a member of the Florida and North Carolina Bars and is admitted to the U.S. District Courts for the Southern, Middle, and Northern Districts of Florida. </a:t>
            </a:r>
          </a:p>
          <a:p>
            <a:pPr>
              <a:spcBef>
                <a:spcPts val="0"/>
              </a:spcBef>
            </a:pPr>
            <a:r>
              <a:rPr lang="en-US" sz="2200" dirty="0">
                <a:effectLst/>
              </a:rPr>
              <a:t>She earned her Bachelors of Arts in History from the University of North Carolina at Chapel Hill. </a:t>
            </a:r>
          </a:p>
          <a:p>
            <a:pPr>
              <a:spcBef>
                <a:spcPts val="0"/>
              </a:spcBef>
            </a:pPr>
            <a:r>
              <a:rPr lang="en-US" sz="2200" dirty="0">
                <a:effectLst/>
              </a:rPr>
              <a:t>In addition to a law degree from Charleston School of Law, Ms. Eversole has a Masters of Social Work from the University of South Carolina. </a:t>
            </a:r>
          </a:p>
          <a:p>
            <a:pPr>
              <a:spcBef>
                <a:spcPts val="0"/>
              </a:spcBef>
            </a:pPr>
            <a:r>
              <a:rPr lang="en-US" sz="2200" dirty="0">
                <a:effectLst/>
              </a:rPr>
              <a:t>Ms. Eversole is a Senior Staff Attorney with DRF on the Advocacy, Education, and Outreach Team. </a:t>
            </a:r>
          </a:p>
          <a:p>
            <a:pPr>
              <a:spcBef>
                <a:spcPts val="0"/>
              </a:spcBef>
            </a:pPr>
            <a:r>
              <a:rPr lang="en-US" sz="2200" dirty="0">
                <a:effectLst/>
              </a:rPr>
              <a:t>She has worked for DRF for seven years, primarily advocating for the rights of children and adults with disabilities under state law, the Individuals with Disabilities Education Act, Section 504 of the Rehabilitation Act, and the Americans with Disabilities Act. </a:t>
            </a:r>
          </a:p>
          <a:p>
            <a:pPr marL="0" marR="0" indent="0">
              <a:spcBef>
                <a:spcPts val="0"/>
              </a:spcBef>
              <a:spcAft>
                <a:spcPts val="0"/>
              </a:spcAft>
              <a:buNone/>
            </a:pPr>
            <a:endParaRPr lang="en-US" sz="2200" dirty="0">
              <a:effectLst/>
              <a:latin typeface="Calibri" panose="020F0502020204030204" pitchFamily="34" charset="0"/>
              <a:ea typeface="Calibri" panose="020F0502020204030204" pitchFamily="34" charset="0"/>
            </a:endParaRPr>
          </a:p>
          <a:p>
            <a:pPr marL="0" indent="0">
              <a:buNone/>
            </a:pPr>
            <a:endParaRPr lang="en-US" sz="2200" dirty="0"/>
          </a:p>
        </p:txBody>
      </p:sp>
      <p:sp>
        <p:nvSpPr>
          <p:cNvPr id="4" name="Slide Number Placeholder 3">
            <a:extLst>
              <a:ext uri="{FF2B5EF4-FFF2-40B4-BE49-F238E27FC236}">
                <a16:creationId xmlns:a16="http://schemas.microsoft.com/office/drawing/2014/main" id="{AABBAC8D-413C-D44E-48E0-F701CD268167}"/>
              </a:ext>
            </a:extLst>
          </p:cNvPr>
          <p:cNvSpPr>
            <a:spLocks noGrp="1"/>
          </p:cNvSpPr>
          <p:nvPr>
            <p:ph type="sldNum" sz="quarter" idx="12"/>
          </p:nvPr>
        </p:nvSpPr>
        <p:spPr/>
        <p:txBody>
          <a:bodyPr/>
          <a:lstStyle/>
          <a:p>
            <a:fld id="{0AB1E767-4ECF-4D9D-BBBF-458554614D12}" type="slidenum">
              <a:rPr lang="en-US" smtClean="0"/>
              <a:t>3</a:t>
            </a:fld>
            <a:endParaRPr lang="en-US"/>
          </a:p>
        </p:txBody>
      </p:sp>
    </p:spTree>
    <p:extLst>
      <p:ext uri="{BB962C8B-B14F-4D97-AF65-F5344CB8AC3E}">
        <p14:creationId xmlns:p14="http://schemas.microsoft.com/office/powerpoint/2010/main" val="2684013367"/>
      </p:ext>
    </p:extLst>
  </p:cSld>
  <p:clrMapOvr>
    <a:masterClrMapping/>
  </p:clrMapOvr>
  <mc:AlternateContent xmlns:mc="http://schemas.openxmlformats.org/markup-compatibility/2006" xmlns:p14="http://schemas.microsoft.com/office/powerpoint/2010/main">
    <mc:Choice Requires="p14">
      <p:transition spd="slow" p14:dur="2000" advTm="38208"/>
    </mc:Choice>
    <mc:Fallback xmlns="">
      <p:transition spd="slow" advTm="3820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511C0-F97E-422F-B60D-62412734DC69}"/>
              </a:ext>
            </a:extLst>
          </p:cNvPr>
          <p:cNvSpPr>
            <a:spLocks noGrp="1"/>
          </p:cNvSpPr>
          <p:nvPr>
            <p:ph type="ctrTitle"/>
          </p:nvPr>
        </p:nvSpPr>
        <p:spPr>
          <a:xfrm>
            <a:off x="669824" y="3274187"/>
            <a:ext cx="8456246" cy="1872639"/>
          </a:xfrm>
        </p:spPr>
        <p:txBody>
          <a:bodyPr/>
          <a:lstStyle/>
          <a:p>
            <a:r>
              <a:rPr lang="en-US" dirty="0"/>
              <a:t>Disability Rights Florida</a:t>
            </a:r>
          </a:p>
        </p:txBody>
      </p:sp>
      <p:sp>
        <p:nvSpPr>
          <p:cNvPr id="3" name="Slide Number Placeholder 2">
            <a:extLst>
              <a:ext uri="{FF2B5EF4-FFF2-40B4-BE49-F238E27FC236}">
                <a16:creationId xmlns:a16="http://schemas.microsoft.com/office/drawing/2014/main" id="{7190EF63-8F2E-11B2-FC98-D24FEFD4ABDD}"/>
              </a:ext>
            </a:extLst>
          </p:cNvPr>
          <p:cNvSpPr>
            <a:spLocks noGrp="1"/>
          </p:cNvSpPr>
          <p:nvPr>
            <p:ph type="sldNum" sz="quarter" idx="12"/>
          </p:nvPr>
        </p:nvSpPr>
        <p:spPr/>
        <p:txBody>
          <a:bodyPr/>
          <a:lstStyle/>
          <a:p>
            <a:fld id="{0AB1E767-4ECF-4D9D-BBBF-458554614D12}" type="slidenum">
              <a:rPr lang="en-US" smtClean="0"/>
              <a:t>4</a:t>
            </a:fld>
            <a:endParaRPr lang="en-US"/>
          </a:p>
        </p:txBody>
      </p:sp>
    </p:spTree>
    <p:extLst>
      <p:ext uri="{BB962C8B-B14F-4D97-AF65-F5344CB8AC3E}">
        <p14:creationId xmlns:p14="http://schemas.microsoft.com/office/powerpoint/2010/main" val="1130514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7A424-AA45-46B9-A31A-B4D884562F01}"/>
              </a:ext>
            </a:extLst>
          </p:cNvPr>
          <p:cNvSpPr>
            <a:spLocks noGrp="1"/>
          </p:cNvSpPr>
          <p:nvPr>
            <p:ph type="title"/>
          </p:nvPr>
        </p:nvSpPr>
        <p:spPr/>
        <p:txBody>
          <a:bodyPr/>
          <a:lstStyle/>
          <a:p>
            <a:r>
              <a:rPr lang="en-US" dirty="0"/>
              <a:t>Disability Rights Florida </a:t>
            </a:r>
          </a:p>
        </p:txBody>
      </p:sp>
      <p:sp>
        <p:nvSpPr>
          <p:cNvPr id="3" name="Content Placeholder 2">
            <a:extLst>
              <a:ext uri="{FF2B5EF4-FFF2-40B4-BE49-F238E27FC236}">
                <a16:creationId xmlns:a16="http://schemas.microsoft.com/office/drawing/2014/main" id="{47F74172-9A9D-4357-960B-692AF11C54BD}"/>
              </a:ext>
            </a:extLst>
          </p:cNvPr>
          <p:cNvSpPr>
            <a:spLocks noGrp="1"/>
          </p:cNvSpPr>
          <p:nvPr>
            <p:ph idx="1"/>
          </p:nvPr>
        </p:nvSpPr>
        <p:spPr/>
        <p:txBody>
          <a:bodyPr/>
          <a:lstStyle/>
          <a:p>
            <a:pPr marL="0" indent="0">
              <a:buNone/>
            </a:pPr>
            <a:endParaRPr lang="en-US" dirty="0"/>
          </a:p>
          <a:p>
            <a:r>
              <a:rPr lang="en-US" dirty="0"/>
              <a:t>Funding, responsibility, and authority under nine federal programs to protect and advocate for the rights of Floridians with disabilities </a:t>
            </a:r>
          </a:p>
          <a:p>
            <a:r>
              <a:rPr lang="en-US" dirty="0"/>
              <a:t>A not-for-profit corporation since 1977</a:t>
            </a:r>
          </a:p>
          <a:p>
            <a:r>
              <a:rPr lang="en-US" dirty="0"/>
              <a:t>Offices in Tallahassee, Gainesville, Tampa, and Hollywood </a:t>
            </a:r>
          </a:p>
          <a:p>
            <a:r>
              <a:rPr lang="en-US" dirty="0"/>
              <a:t>Satellite offices in several other communities</a:t>
            </a:r>
          </a:p>
        </p:txBody>
      </p:sp>
      <p:sp>
        <p:nvSpPr>
          <p:cNvPr id="4" name="Slide Number Placeholder 3">
            <a:extLst>
              <a:ext uri="{FF2B5EF4-FFF2-40B4-BE49-F238E27FC236}">
                <a16:creationId xmlns:a16="http://schemas.microsoft.com/office/drawing/2014/main" id="{C21778CF-FC22-4E97-AF5C-95F23B30788D}"/>
              </a:ext>
            </a:extLst>
          </p:cNvPr>
          <p:cNvSpPr>
            <a:spLocks noGrp="1"/>
          </p:cNvSpPr>
          <p:nvPr>
            <p:ph type="sldNum" sz="quarter" idx="12"/>
          </p:nvPr>
        </p:nvSpPr>
        <p:spPr/>
        <p:txBody>
          <a:bodyPr/>
          <a:lstStyle/>
          <a:p>
            <a:fld id="{87CA4C66-3711-4773-84B4-4123B0153937}" type="slidenum">
              <a:rPr lang="en-US" smtClean="0"/>
              <a:t>5</a:t>
            </a:fld>
            <a:endParaRPr lang="en-US"/>
          </a:p>
        </p:txBody>
      </p:sp>
    </p:spTree>
    <p:extLst>
      <p:ext uri="{BB962C8B-B14F-4D97-AF65-F5344CB8AC3E}">
        <p14:creationId xmlns:p14="http://schemas.microsoft.com/office/powerpoint/2010/main" val="2728171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53F68-E09F-4D11-B289-F3B7390AFE5F}"/>
              </a:ext>
            </a:extLst>
          </p:cNvPr>
          <p:cNvSpPr>
            <a:spLocks noGrp="1"/>
          </p:cNvSpPr>
          <p:nvPr>
            <p:ph type="title"/>
          </p:nvPr>
        </p:nvSpPr>
        <p:spPr/>
        <p:txBody>
          <a:bodyPr/>
          <a:lstStyle/>
          <a:p>
            <a:r>
              <a:rPr lang="en-US" dirty="0"/>
              <a:t>Our Mission </a:t>
            </a:r>
          </a:p>
        </p:txBody>
      </p:sp>
      <p:sp>
        <p:nvSpPr>
          <p:cNvPr id="3" name="Content Placeholder 2">
            <a:extLst>
              <a:ext uri="{FF2B5EF4-FFF2-40B4-BE49-F238E27FC236}">
                <a16:creationId xmlns:a16="http://schemas.microsoft.com/office/drawing/2014/main" id="{95697805-18E1-4DCB-8C6C-9A5F82BD68E2}"/>
              </a:ext>
            </a:extLst>
          </p:cNvPr>
          <p:cNvSpPr>
            <a:spLocks noGrp="1"/>
          </p:cNvSpPr>
          <p:nvPr>
            <p:ph idx="1"/>
          </p:nvPr>
        </p:nvSpPr>
        <p:spPr/>
        <p:txBody>
          <a:bodyPr/>
          <a:lstStyle/>
          <a:p>
            <a:endParaRPr lang="en-US" sz="2800" dirty="0"/>
          </a:p>
          <a:p>
            <a:endParaRPr lang="en-US" sz="2800" dirty="0"/>
          </a:p>
          <a:p>
            <a:r>
              <a:rPr lang="en-US" sz="2800" dirty="0"/>
              <a:t>To advance the quality of life, dignity, equality, self-determination, and freedom of choice of persons with disabilities through collaboration, education, advocacy, as well as legal and legislative strategies. </a:t>
            </a:r>
          </a:p>
        </p:txBody>
      </p:sp>
      <p:sp>
        <p:nvSpPr>
          <p:cNvPr id="4" name="Slide Number Placeholder 3">
            <a:extLst>
              <a:ext uri="{FF2B5EF4-FFF2-40B4-BE49-F238E27FC236}">
                <a16:creationId xmlns:a16="http://schemas.microsoft.com/office/drawing/2014/main" id="{594AF1B4-8147-43A7-A149-C112BAB35797}"/>
              </a:ext>
            </a:extLst>
          </p:cNvPr>
          <p:cNvSpPr>
            <a:spLocks noGrp="1"/>
          </p:cNvSpPr>
          <p:nvPr>
            <p:ph type="sldNum" sz="quarter" idx="12"/>
          </p:nvPr>
        </p:nvSpPr>
        <p:spPr/>
        <p:txBody>
          <a:bodyPr/>
          <a:lstStyle/>
          <a:p>
            <a:fld id="{87CA4C66-3711-4773-84B4-4123B0153937}" type="slidenum">
              <a:rPr lang="en-US" smtClean="0"/>
              <a:t>6</a:t>
            </a:fld>
            <a:endParaRPr lang="en-US"/>
          </a:p>
        </p:txBody>
      </p:sp>
    </p:spTree>
    <p:extLst>
      <p:ext uri="{BB962C8B-B14F-4D97-AF65-F5344CB8AC3E}">
        <p14:creationId xmlns:p14="http://schemas.microsoft.com/office/powerpoint/2010/main" val="2197086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228A6-0AC1-4DE1-93C1-A452974BF260}"/>
              </a:ext>
            </a:extLst>
          </p:cNvPr>
          <p:cNvSpPr>
            <a:spLocks noGrp="1"/>
          </p:cNvSpPr>
          <p:nvPr>
            <p:ph type="title"/>
          </p:nvPr>
        </p:nvSpPr>
        <p:spPr/>
        <p:txBody>
          <a:bodyPr/>
          <a:lstStyle/>
          <a:p>
            <a:r>
              <a:rPr lang="en-US" dirty="0"/>
              <a:t>Overview </a:t>
            </a:r>
          </a:p>
        </p:txBody>
      </p:sp>
      <p:sp>
        <p:nvSpPr>
          <p:cNvPr id="3" name="Content Placeholder 2">
            <a:extLst>
              <a:ext uri="{FF2B5EF4-FFF2-40B4-BE49-F238E27FC236}">
                <a16:creationId xmlns:a16="http://schemas.microsoft.com/office/drawing/2014/main" id="{EA0FD1E7-4BF1-46E6-8C13-17FBCE4A7409}"/>
              </a:ext>
            </a:extLst>
          </p:cNvPr>
          <p:cNvSpPr>
            <a:spLocks noGrp="1"/>
          </p:cNvSpPr>
          <p:nvPr>
            <p:ph idx="1"/>
          </p:nvPr>
        </p:nvSpPr>
        <p:spPr/>
        <p:txBody>
          <a:bodyPr/>
          <a:lstStyle/>
          <a:p>
            <a:pPr marL="0" indent="0">
              <a:buNone/>
            </a:pPr>
            <a:endParaRPr lang="en-US" dirty="0"/>
          </a:p>
          <a:p>
            <a:r>
              <a:rPr lang="en-US" dirty="0"/>
              <a:t>What is OCR? </a:t>
            </a:r>
          </a:p>
          <a:p>
            <a:r>
              <a:rPr lang="en-US" dirty="0"/>
              <a:t>What Laws Does OCR Enforce?  </a:t>
            </a:r>
          </a:p>
          <a:p>
            <a:r>
              <a:rPr lang="en-US" dirty="0"/>
              <a:t>When Should You File with OCR? </a:t>
            </a:r>
          </a:p>
          <a:p>
            <a:r>
              <a:rPr lang="en-US" dirty="0"/>
              <a:t>How to File an OCR Compliant? </a:t>
            </a:r>
          </a:p>
          <a:p>
            <a:r>
              <a:rPr lang="en-US" dirty="0"/>
              <a:t>What happens After You File an OCR Complaint? </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BE40D9D9-4C69-443C-97E8-745FE1936D51}"/>
              </a:ext>
            </a:extLst>
          </p:cNvPr>
          <p:cNvSpPr>
            <a:spLocks noGrp="1"/>
          </p:cNvSpPr>
          <p:nvPr>
            <p:ph type="sldNum" sz="quarter" idx="12"/>
          </p:nvPr>
        </p:nvSpPr>
        <p:spPr/>
        <p:txBody>
          <a:bodyPr/>
          <a:lstStyle/>
          <a:p>
            <a:fld id="{87CA4C66-3711-4773-84B4-4123B0153937}" type="slidenum">
              <a:rPr lang="en-US" smtClean="0"/>
              <a:t>7</a:t>
            </a:fld>
            <a:endParaRPr lang="en-US"/>
          </a:p>
        </p:txBody>
      </p:sp>
    </p:spTree>
    <p:extLst>
      <p:ext uri="{BB962C8B-B14F-4D97-AF65-F5344CB8AC3E}">
        <p14:creationId xmlns:p14="http://schemas.microsoft.com/office/powerpoint/2010/main" val="3178956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642C0-027A-4D27-7D97-7F65BE0E079D}"/>
              </a:ext>
            </a:extLst>
          </p:cNvPr>
          <p:cNvSpPr>
            <a:spLocks noGrp="1"/>
          </p:cNvSpPr>
          <p:nvPr>
            <p:ph type="title"/>
          </p:nvPr>
        </p:nvSpPr>
        <p:spPr/>
        <p:txBody>
          <a:bodyPr/>
          <a:lstStyle/>
          <a:p>
            <a:r>
              <a:rPr lang="en-US" dirty="0"/>
              <a:t>What is OCR? (1 of 2) </a:t>
            </a:r>
          </a:p>
        </p:txBody>
      </p:sp>
      <p:sp>
        <p:nvSpPr>
          <p:cNvPr id="3" name="Content Placeholder 2">
            <a:extLst>
              <a:ext uri="{FF2B5EF4-FFF2-40B4-BE49-F238E27FC236}">
                <a16:creationId xmlns:a16="http://schemas.microsoft.com/office/drawing/2014/main" id="{DF5F5B04-EE9E-75C9-EDD1-73BEE50249E3}"/>
              </a:ext>
            </a:extLst>
          </p:cNvPr>
          <p:cNvSpPr>
            <a:spLocks noGrp="1"/>
          </p:cNvSpPr>
          <p:nvPr>
            <p:ph idx="1"/>
          </p:nvPr>
        </p:nvSpPr>
        <p:spPr/>
        <p:txBody>
          <a:bodyPr/>
          <a:lstStyle/>
          <a:p>
            <a:r>
              <a:rPr lang="en-US" b="1" u="sng" dirty="0"/>
              <a:t>U.S. Department of Education</a:t>
            </a:r>
            <a:r>
              <a:rPr lang="en-US" b="1" dirty="0"/>
              <a:t> </a:t>
            </a:r>
            <a:r>
              <a:rPr lang="en-US" dirty="0"/>
              <a:t>Office for Civil Rights</a:t>
            </a:r>
          </a:p>
          <a:p>
            <a:r>
              <a:rPr lang="en-US" dirty="0"/>
              <a:t>Sub-agency of the U.S. Department of Education that is primarily focused on enforcing civil rights laws prohibiting schools from engaging in discrimination.</a:t>
            </a:r>
          </a:p>
          <a:p>
            <a:r>
              <a:rPr lang="en-US" dirty="0"/>
              <a:t>Washington D.C. Headquarters (HQ)</a:t>
            </a:r>
          </a:p>
          <a:p>
            <a:r>
              <a:rPr lang="en-US" dirty="0"/>
              <a:t>Twelve (12) Regional Offices </a:t>
            </a:r>
          </a:p>
          <a:p>
            <a:r>
              <a:rPr lang="en-US" dirty="0"/>
              <a:t>OCR Regional Office in </a:t>
            </a:r>
            <a:r>
              <a:rPr lang="en-US" b="1" dirty="0"/>
              <a:t>Atlanta</a:t>
            </a:r>
            <a:r>
              <a:rPr lang="en-US" dirty="0"/>
              <a:t> serves Georgia, Tennessee, Alabama, and </a:t>
            </a:r>
            <a:r>
              <a:rPr lang="en-US" b="1" dirty="0"/>
              <a:t>Florida.</a:t>
            </a:r>
          </a:p>
          <a:p>
            <a:r>
              <a:rPr lang="en-US" dirty="0"/>
              <a:t>Investigates and resolves complaints of discrimination. </a:t>
            </a:r>
          </a:p>
          <a:p>
            <a:endParaRPr lang="en-US" dirty="0"/>
          </a:p>
        </p:txBody>
      </p:sp>
      <p:sp>
        <p:nvSpPr>
          <p:cNvPr id="4" name="Slide Number Placeholder 3">
            <a:extLst>
              <a:ext uri="{FF2B5EF4-FFF2-40B4-BE49-F238E27FC236}">
                <a16:creationId xmlns:a16="http://schemas.microsoft.com/office/drawing/2014/main" id="{0507AF99-42FA-673E-3452-A03CE5C35904}"/>
              </a:ext>
            </a:extLst>
          </p:cNvPr>
          <p:cNvSpPr>
            <a:spLocks noGrp="1"/>
          </p:cNvSpPr>
          <p:nvPr>
            <p:ph type="sldNum" sz="quarter" idx="12"/>
          </p:nvPr>
        </p:nvSpPr>
        <p:spPr/>
        <p:txBody>
          <a:bodyPr/>
          <a:lstStyle/>
          <a:p>
            <a:fld id="{0AB1E767-4ECF-4D9D-BBBF-458554614D12}" type="slidenum">
              <a:rPr lang="en-US" smtClean="0"/>
              <a:t>8</a:t>
            </a:fld>
            <a:endParaRPr lang="en-US"/>
          </a:p>
        </p:txBody>
      </p:sp>
    </p:spTree>
    <p:extLst>
      <p:ext uri="{BB962C8B-B14F-4D97-AF65-F5344CB8AC3E}">
        <p14:creationId xmlns:p14="http://schemas.microsoft.com/office/powerpoint/2010/main" val="577685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DF985-9B75-CDC6-F880-91ABEB384069}"/>
              </a:ext>
            </a:extLst>
          </p:cNvPr>
          <p:cNvSpPr>
            <a:spLocks noGrp="1"/>
          </p:cNvSpPr>
          <p:nvPr>
            <p:ph type="title"/>
          </p:nvPr>
        </p:nvSpPr>
        <p:spPr/>
        <p:txBody>
          <a:bodyPr/>
          <a:lstStyle/>
          <a:p>
            <a:r>
              <a:rPr lang="en-US" dirty="0"/>
              <a:t>What Laws Does OCR Enforce </a:t>
            </a:r>
          </a:p>
        </p:txBody>
      </p:sp>
      <p:sp>
        <p:nvSpPr>
          <p:cNvPr id="3" name="Content Placeholder 2">
            <a:extLst>
              <a:ext uri="{FF2B5EF4-FFF2-40B4-BE49-F238E27FC236}">
                <a16:creationId xmlns:a16="http://schemas.microsoft.com/office/drawing/2014/main" id="{82B3C131-C07D-CDCF-BE31-BB6794061D81}"/>
              </a:ext>
            </a:extLst>
          </p:cNvPr>
          <p:cNvSpPr>
            <a:spLocks noGrp="1"/>
          </p:cNvSpPr>
          <p:nvPr>
            <p:ph idx="1"/>
          </p:nvPr>
        </p:nvSpPr>
        <p:spPr/>
        <p:txBody>
          <a:bodyPr/>
          <a:lstStyle/>
          <a:p>
            <a:endParaRPr lang="en-US" dirty="0"/>
          </a:p>
          <a:p>
            <a:r>
              <a:rPr lang="en-US" b="1" dirty="0"/>
              <a:t>Title II of the Americans with Disabilities Act (ADA)</a:t>
            </a:r>
          </a:p>
          <a:p>
            <a:r>
              <a:rPr lang="en-US" b="1" dirty="0"/>
              <a:t>Section 504 of the Rehabilitation Act of 1973 </a:t>
            </a:r>
          </a:p>
          <a:p>
            <a:r>
              <a:rPr lang="en-US" dirty="0"/>
              <a:t>Title VI of the Civil Rights Act </a:t>
            </a:r>
          </a:p>
          <a:p>
            <a:r>
              <a:rPr lang="en-US" dirty="0"/>
              <a:t>Title IX of the Education Amendments Act </a:t>
            </a:r>
          </a:p>
          <a:p>
            <a:r>
              <a:rPr lang="en-US" dirty="0"/>
              <a:t>Age Discrimination Act of 1975</a:t>
            </a:r>
          </a:p>
          <a:p>
            <a:r>
              <a:rPr lang="en-US" dirty="0"/>
              <a:t>Boy Scouts of American Equal Access Act </a:t>
            </a:r>
          </a:p>
        </p:txBody>
      </p:sp>
      <p:sp>
        <p:nvSpPr>
          <p:cNvPr id="4" name="Slide Number Placeholder 3">
            <a:extLst>
              <a:ext uri="{FF2B5EF4-FFF2-40B4-BE49-F238E27FC236}">
                <a16:creationId xmlns:a16="http://schemas.microsoft.com/office/drawing/2014/main" id="{B097A9D4-6504-2055-F8B0-0CD07A318AD7}"/>
              </a:ext>
            </a:extLst>
          </p:cNvPr>
          <p:cNvSpPr>
            <a:spLocks noGrp="1"/>
          </p:cNvSpPr>
          <p:nvPr>
            <p:ph type="sldNum" sz="quarter" idx="12"/>
          </p:nvPr>
        </p:nvSpPr>
        <p:spPr/>
        <p:txBody>
          <a:bodyPr/>
          <a:lstStyle/>
          <a:p>
            <a:fld id="{0AB1E767-4ECF-4D9D-BBBF-458554614D12}" type="slidenum">
              <a:rPr lang="en-US" smtClean="0"/>
              <a:t>9</a:t>
            </a:fld>
            <a:endParaRPr lang="en-US"/>
          </a:p>
        </p:txBody>
      </p:sp>
    </p:spTree>
    <p:extLst>
      <p:ext uri="{BB962C8B-B14F-4D97-AF65-F5344CB8AC3E}">
        <p14:creationId xmlns:p14="http://schemas.microsoft.com/office/powerpoint/2010/main" val="1334532297"/>
      </p:ext>
    </p:extLst>
  </p:cSld>
  <p:clrMapOvr>
    <a:masterClrMapping/>
  </p:clrMapOvr>
</p:sld>
</file>

<file path=ppt/theme/theme1.xml><?xml version="1.0" encoding="utf-8"?>
<a:theme xmlns:a="http://schemas.openxmlformats.org/drawingml/2006/main" name="DRF_2019_Light">
  <a:themeElements>
    <a:clrScheme name="DRF Colors">
      <a:dk1>
        <a:srgbClr val="000000"/>
      </a:dk1>
      <a:lt1>
        <a:srgbClr val="FFFFFF"/>
      </a:lt1>
      <a:dk2>
        <a:srgbClr val="272360"/>
      </a:dk2>
      <a:lt2>
        <a:srgbClr val="E7E6E6"/>
      </a:lt2>
      <a:accent1>
        <a:srgbClr val="272360"/>
      </a:accent1>
      <a:accent2>
        <a:srgbClr val="6F1B12"/>
      </a:accent2>
      <a:accent3>
        <a:srgbClr val="A33524"/>
      </a:accent3>
      <a:accent4>
        <a:srgbClr val="D2732C"/>
      </a:accent4>
      <a:accent5>
        <a:srgbClr val="EEA636"/>
      </a:accent5>
      <a:accent6>
        <a:srgbClr val="ECCA36"/>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F_2019_Light" id="{A0BC29D7-A828-4536-9B26-BA061EFE55BE}" vid="{9FE6F894-67B5-4232-8AF3-06138AA779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DRF_2019_Light_Theme</Template>
  <TotalTime>593</TotalTime>
  <Words>2138</Words>
  <Application>Microsoft Office PowerPoint</Application>
  <PresentationFormat>Widescreen</PresentationFormat>
  <Paragraphs>214</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Tahoma</vt:lpstr>
      <vt:lpstr>DRF_2019_Light</vt:lpstr>
      <vt:lpstr>The ABCs of OCR (Office for Civil Rights)</vt:lpstr>
      <vt:lpstr>Your Presenter</vt:lpstr>
      <vt:lpstr>Lauren Eversole</vt:lpstr>
      <vt:lpstr>Disability Rights Florida</vt:lpstr>
      <vt:lpstr>Disability Rights Florida </vt:lpstr>
      <vt:lpstr>Our Mission </vt:lpstr>
      <vt:lpstr>Overview </vt:lpstr>
      <vt:lpstr>What is OCR? (1 of 2) </vt:lpstr>
      <vt:lpstr>What Laws Does OCR Enforce </vt:lpstr>
      <vt:lpstr>ADA, Title II, and Section 504 (1 of 2)  </vt:lpstr>
      <vt:lpstr>ADA, Title II, and Section 504 (2 of 2) </vt:lpstr>
      <vt:lpstr>When to File with OCR (1 of 2)</vt:lpstr>
      <vt:lpstr>When to File with OCR (2 of 2) </vt:lpstr>
      <vt:lpstr>How To File an OCR Complaint  (1 of 5)</vt:lpstr>
      <vt:lpstr>How to File an OCR Complaint (2 of 5)</vt:lpstr>
      <vt:lpstr>How to File an OCR Complaint (3 of 5)</vt:lpstr>
      <vt:lpstr>How to File an OCR Complaint (4 of 5)</vt:lpstr>
      <vt:lpstr>How to File an OCR Complaint (5 of 5)</vt:lpstr>
      <vt:lpstr>OCR Consent Form </vt:lpstr>
      <vt:lpstr>What Happens Next? (1 of 2)  </vt:lpstr>
      <vt:lpstr>What Happens Next? (2 of 2) </vt:lpstr>
      <vt:lpstr>Possible Outcomes (1 of 4) </vt:lpstr>
      <vt:lpstr>Possible Outcomes (2 of 4) </vt:lpstr>
      <vt:lpstr> Possible Outcomes (3 of 4) </vt:lpstr>
      <vt:lpstr>Possible Outcomes (4 of 4)</vt:lpstr>
      <vt:lpstr>Benefits of Filing with OCR </vt:lpstr>
      <vt:lpstr>Questions? </vt:lpstr>
      <vt:lpstr>Contact Us: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ABCs of OCR (Office for Civil Rights)</dc:title>
  <dc:creator>Lauren Eversole</dc:creator>
  <cp:lastModifiedBy>Keith Casebonne</cp:lastModifiedBy>
  <cp:revision>14</cp:revision>
  <dcterms:created xsi:type="dcterms:W3CDTF">2022-05-08T21:17:58Z</dcterms:created>
  <dcterms:modified xsi:type="dcterms:W3CDTF">2023-06-05T14:16:16Z</dcterms:modified>
</cp:coreProperties>
</file>